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6" r:id="rId2"/>
    <p:sldId id="258" r:id="rId3"/>
    <p:sldId id="322" r:id="rId4"/>
    <p:sldId id="321" r:id="rId5"/>
    <p:sldId id="320" r:id="rId6"/>
    <p:sldId id="350" r:id="rId7"/>
    <p:sldId id="358" r:id="rId8"/>
    <p:sldId id="349" r:id="rId9"/>
    <p:sldId id="351" r:id="rId10"/>
    <p:sldId id="348" r:id="rId11"/>
    <p:sldId id="352" r:id="rId12"/>
    <p:sldId id="353" r:id="rId13"/>
    <p:sldId id="362" r:id="rId14"/>
    <p:sldId id="360" r:id="rId15"/>
    <p:sldId id="361" r:id="rId16"/>
    <p:sldId id="327" r:id="rId17"/>
    <p:sldId id="365" r:id="rId18"/>
    <p:sldId id="364" r:id="rId19"/>
    <p:sldId id="366" r:id="rId20"/>
    <p:sldId id="363" r:id="rId21"/>
    <p:sldId id="316" r:id="rId22"/>
    <p:sldId id="367" r:id="rId23"/>
    <p:sldId id="368" r:id="rId24"/>
    <p:sldId id="357" r:id="rId25"/>
    <p:sldId id="369" r:id="rId26"/>
    <p:sldId id="370" r:id="rId27"/>
    <p:sldId id="371" r:id="rId28"/>
    <p:sldId id="335" r:id="rId29"/>
    <p:sldId id="374" r:id="rId30"/>
    <p:sldId id="375" r:id="rId31"/>
    <p:sldId id="373" r:id="rId32"/>
    <p:sldId id="377" r:id="rId33"/>
    <p:sldId id="376" r:id="rId34"/>
    <p:sldId id="26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94660"/>
  </p:normalViewPr>
  <p:slideViewPr>
    <p:cSldViewPr>
      <p:cViewPr varScale="1">
        <p:scale>
          <a:sx n="87" d="100"/>
          <a:sy n="87" d="100"/>
        </p:scale>
        <p:origin x="-1518" y="-66"/>
      </p:cViewPr>
      <p:guideLst>
        <p:guide orient="horz" pos="2160"/>
        <p:guide pos="2880"/>
      </p:guideLst>
    </p:cSldViewPr>
  </p:slideViewPr>
  <p:notesTextViewPr>
    <p:cViewPr>
      <p:scale>
        <a:sx n="1" d="1"/>
        <a:sy n="1" d="1"/>
      </p:scale>
      <p:origin x="0" y="0"/>
    </p:cViewPr>
  </p:notesTextViewPr>
  <p:sorterViewPr>
    <p:cViewPr>
      <p:scale>
        <a:sx n="100" d="100"/>
        <a:sy n="100" d="100"/>
      </p:scale>
      <p:origin x="0" y="10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EE7B0A-17E4-4799-8ABC-B5E372A1CE80}" type="datetimeFigureOut">
              <a:rPr lang="en-US" smtClean="0"/>
              <a:t>02-Apr-15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F.S.</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331462-27F6-4CC2-936B-47664FD0C2E2}" type="slidenum">
              <a:rPr lang="en-US" smtClean="0"/>
              <a:t>‹#›</a:t>
            </a:fld>
            <a:endParaRPr lang="en-US"/>
          </a:p>
        </p:txBody>
      </p:sp>
    </p:spTree>
    <p:extLst>
      <p:ext uri="{BB962C8B-B14F-4D97-AF65-F5344CB8AC3E}">
        <p14:creationId xmlns:p14="http://schemas.microsoft.com/office/powerpoint/2010/main" val="15448288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02/04/2015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F.S.</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497255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16</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17</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18</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21</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24</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25</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26</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27</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28</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31</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GB" smtClean="0"/>
              <a:t>F.S.</a:t>
            </a:r>
            <a:endParaRPr lang="en-GB"/>
          </a:p>
        </p:txBody>
      </p:sp>
      <p:sp>
        <p:nvSpPr>
          <p:cNvPr id="5" name="Slide Number Placeholder 4"/>
          <p:cNvSpPr>
            <a:spLocks noGrp="1"/>
          </p:cNvSpPr>
          <p:nvPr>
            <p:ph type="sldNum" sz="quarter" idx="11"/>
          </p:nvPr>
        </p:nvSpPr>
        <p:spPr/>
        <p:txBody>
          <a:bodyPr/>
          <a:lstStyle/>
          <a:p>
            <a:fld id="{2D1D362D-D470-4E36-ADE3-B4B444D500B5}" type="slidenum">
              <a:rPr lang="en-GB" smtClean="0"/>
              <a:t>34</a:t>
            </a:fld>
            <a:endParaRPr lang="en-GB"/>
          </a:p>
        </p:txBody>
      </p:sp>
    </p:spTree>
    <p:extLst>
      <p:ext uri="{BB962C8B-B14F-4D97-AF65-F5344CB8AC3E}">
        <p14:creationId xmlns:p14="http://schemas.microsoft.com/office/powerpoint/2010/main" val="162771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E04D75-8917-4ECA-BB7A-AE8B5BCBD25A}" type="datetime1">
              <a:rPr lang="en-GB" smtClean="0"/>
              <a:t>02/04/2015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8E5281-B258-4746-90E9-89F9B87AE4E2}" type="datetime1">
              <a:rPr lang="en-GB" smtClean="0"/>
              <a:t>02/04/2015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F3B42D-8DCB-499D-BF6E-FF434684FD54}" type="datetime1">
              <a:rPr lang="en-GB" smtClean="0"/>
              <a:t>02/04/2015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CFB045-1211-463F-8C1A-5F31A0182630}" type="datetime1">
              <a:rPr lang="en-GB" smtClean="0"/>
              <a:t>02/04/2015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2A2A7E-D4C3-4371-9291-6ECCE176C045}" type="datetime1">
              <a:rPr lang="en-GB" smtClean="0"/>
              <a:t>02/04/2015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EF3F3D8-4187-4F85-8CDC-4D433D5C9FC3}" type="datetime1">
              <a:rPr lang="en-GB" smtClean="0"/>
              <a:t>02/04/2015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02F427-DA84-4ABA-B699-9DCD9493871A}" type="datetime1">
              <a:rPr lang="en-GB" smtClean="0"/>
              <a:t>02/04/2015</a:t>
            </a:fld>
            <a:endParaRPr lang="en-GB"/>
          </a:p>
        </p:txBody>
      </p:sp>
      <p:sp>
        <p:nvSpPr>
          <p:cNvPr id="8" name="Footer Placeholder 7"/>
          <p:cNvSpPr>
            <a:spLocks noGrp="1"/>
          </p:cNvSpPr>
          <p:nvPr>
            <p:ph type="ftr" sz="quarter" idx="11"/>
          </p:nvPr>
        </p:nvSpPr>
        <p:spPr/>
        <p:txBody>
          <a:bodyPr/>
          <a:lstStyle/>
          <a:p>
            <a:r>
              <a:rPr lang="en-GB" smtClean="0"/>
              <a:t>F.S.</a:t>
            </a:r>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FB5528F-73AA-4367-831F-77320B612F91}" type="datetime1">
              <a:rPr lang="en-GB" smtClean="0"/>
              <a:t>02/04/2015</a:t>
            </a:fld>
            <a:endParaRPr lang="en-GB"/>
          </a:p>
        </p:txBody>
      </p:sp>
      <p:sp>
        <p:nvSpPr>
          <p:cNvPr id="4" name="Footer Placeholder 3"/>
          <p:cNvSpPr>
            <a:spLocks noGrp="1"/>
          </p:cNvSpPr>
          <p:nvPr>
            <p:ph type="ftr" sz="quarter" idx="11"/>
          </p:nvPr>
        </p:nvSpPr>
        <p:spPr/>
        <p:txBody>
          <a:bodyPr/>
          <a:lstStyle/>
          <a:p>
            <a:r>
              <a:rPr lang="en-GB" smtClean="0"/>
              <a:t>F.S.</a:t>
            </a:r>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E1A41-137A-4E19-81E0-4A248A2C1216}" type="datetime1">
              <a:rPr lang="en-GB" smtClean="0"/>
              <a:t>02/04/2015</a:t>
            </a:fld>
            <a:endParaRPr lang="en-GB"/>
          </a:p>
        </p:txBody>
      </p:sp>
      <p:sp>
        <p:nvSpPr>
          <p:cNvPr id="3" name="Footer Placeholder 2"/>
          <p:cNvSpPr>
            <a:spLocks noGrp="1"/>
          </p:cNvSpPr>
          <p:nvPr>
            <p:ph type="ftr" sz="quarter" idx="11"/>
          </p:nvPr>
        </p:nvSpPr>
        <p:spPr/>
        <p:txBody>
          <a:bodyPr/>
          <a:lstStyle/>
          <a:p>
            <a:r>
              <a:rPr lang="en-GB" smtClean="0"/>
              <a:t>F.S.</a:t>
            </a:r>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F864AE-A11D-4D0A-98F2-8383301F125E}" type="datetime1">
              <a:rPr lang="en-GB" smtClean="0"/>
              <a:t>02/04/2015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0158E-BF83-41FA-8DC1-A23891437943}" type="datetime1">
              <a:rPr lang="en-GB" smtClean="0"/>
              <a:t>02/04/2015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23A15-5275-46C5-88F5-17AEE8AB3AFB}" type="datetime1">
              <a:rPr lang="en-GB" smtClean="0"/>
              <a:t>02/04/2015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F.S.</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764704"/>
            <a:ext cx="7772400" cy="1470025"/>
          </a:xfrm>
        </p:spPr>
        <p:txBody>
          <a:bodyPr>
            <a:normAutofit/>
          </a:bodyPr>
          <a:lstStyle/>
          <a:p>
            <a:pPr rtl="1"/>
            <a:r>
              <a:rPr lang="ar-KW" sz="3600" b="1" dirty="0" smtClean="0">
                <a:solidFill>
                  <a:srgbClr val="8C8A26"/>
                </a:solidFill>
                <a:cs typeface="mohammad bold art 1" pitchFamily="2" charset="-78"/>
              </a:rPr>
              <a:t>ورشـــــة عمــــل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619672" y="1700808"/>
            <a:ext cx="7272808" cy="4608512"/>
          </a:xfrm>
        </p:spPr>
        <p:txBody>
          <a:bodyPr>
            <a:normAutofit lnSpcReduction="10000"/>
          </a:bodyPr>
          <a:lstStyle/>
          <a:p>
            <a:endParaRPr lang="ar-KW" sz="600" b="1" dirty="0" smtClean="0">
              <a:solidFill>
                <a:srgbClr val="1F497D"/>
              </a:solidFill>
              <a:cs typeface="mohammad bold art 1" pitchFamily="2" charset="-78"/>
            </a:endParaRPr>
          </a:p>
          <a:p>
            <a:r>
              <a:rPr lang="ar-KW" sz="6000" b="1" dirty="0" smtClean="0">
                <a:solidFill>
                  <a:srgbClr val="1F497D"/>
                </a:solidFill>
                <a:cs typeface="mohammad bold art 1" pitchFamily="2" charset="-78"/>
              </a:rPr>
              <a:t>دليل </a:t>
            </a:r>
            <a:r>
              <a:rPr lang="ar-KW" sz="6000" b="1" dirty="0">
                <a:solidFill>
                  <a:srgbClr val="1F497D"/>
                </a:solidFill>
                <a:cs typeface="mohammad bold art 1" pitchFamily="2" charset="-78"/>
              </a:rPr>
              <a:t>متطلبات مستند </a:t>
            </a:r>
            <a:endParaRPr lang="ar-KW" sz="6000" b="1" dirty="0" smtClean="0">
              <a:solidFill>
                <a:srgbClr val="1F497D"/>
              </a:solidFill>
              <a:cs typeface="mohammad bold art 1" pitchFamily="2" charset="-78"/>
            </a:endParaRPr>
          </a:p>
          <a:p>
            <a:r>
              <a:rPr lang="ar-KW" sz="6000" b="1" dirty="0" smtClean="0">
                <a:solidFill>
                  <a:srgbClr val="1F497D"/>
                </a:solidFill>
                <a:cs typeface="mohammad bold art 1" pitchFamily="2" charset="-78"/>
              </a:rPr>
              <a:t>عرض الاستحواذ</a:t>
            </a:r>
          </a:p>
          <a:p>
            <a:endParaRPr lang="ar-KW" sz="5900" b="1" dirty="0" smtClean="0">
              <a:solidFill>
                <a:srgbClr val="1F497D"/>
              </a:solidFill>
              <a:cs typeface="mohammad bold art 1" pitchFamily="2" charset="-78"/>
            </a:endParaRPr>
          </a:p>
          <a:p>
            <a:r>
              <a:rPr lang="ar-KW" sz="3600" b="1" dirty="0" smtClean="0">
                <a:solidFill>
                  <a:srgbClr val="1F497D"/>
                </a:solidFill>
                <a:cs typeface="mohammad bold art 1" pitchFamily="2" charset="-78"/>
              </a:rPr>
              <a:t>إدارة الاندماج والاستحواذ</a:t>
            </a:r>
          </a:p>
          <a:p>
            <a:r>
              <a:rPr lang="en-US" sz="2800" b="1" dirty="0" smtClean="0">
                <a:solidFill>
                  <a:srgbClr val="1F497D"/>
                </a:solidFill>
                <a:cs typeface="mohammad bold art 1" pitchFamily="2" charset="-78"/>
              </a:rPr>
              <a:t>14/04/2015</a:t>
            </a:r>
            <a:endParaRPr lang="ar-KW" sz="2800" b="1"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ctr" rtl="1" fontAlgn="base">
              <a:spcBef>
                <a:spcPct val="0"/>
              </a:spcBef>
              <a:spcAft>
                <a:spcPts val="600"/>
              </a:spcAft>
              <a:buNone/>
            </a:pPr>
            <a:r>
              <a:rPr lang="ar-KW" sz="5000" b="1" dirty="0">
                <a:solidFill>
                  <a:srgbClr val="FF0000"/>
                </a:solidFill>
                <a:latin typeface="Calibri" pitchFamily="34" charset="0"/>
                <a:cs typeface="mohammad bold art 1" pitchFamily="2" charset="-78"/>
              </a:rPr>
              <a:t>ثانياً: </a:t>
            </a:r>
          </a:p>
          <a:p>
            <a:pPr marL="0" indent="0" algn="ctr" rtl="1" fontAlgn="base">
              <a:spcBef>
                <a:spcPct val="0"/>
              </a:spcBef>
              <a:spcAft>
                <a:spcPts val="600"/>
              </a:spcAft>
              <a:buNone/>
            </a:pPr>
            <a:r>
              <a:rPr lang="ar-KW" sz="5000" b="1" dirty="0">
                <a:solidFill>
                  <a:schemeClr val="tx2"/>
                </a:solidFill>
                <a:latin typeface="Calibri" pitchFamily="34" charset="0"/>
                <a:cs typeface="mohammad bold art 1" pitchFamily="2" charset="-78"/>
              </a:rPr>
              <a:t>مرفقات مستند العرض</a:t>
            </a:r>
          </a:p>
          <a:p>
            <a:pPr marL="0" lvl="0" indent="0" algn="ctr" rtl="1" fontAlgn="base">
              <a:spcBef>
                <a:spcPct val="0"/>
              </a:spcBef>
              <a:spcAft>
                <a:spcPts val="600"/>
              </a:spcAft>
              <a:buNone/>
            </a:pP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10</a:t>
            </a:fld>
            <a:endParaRPr lang="en-GB">
              <a:solidFill>
                <a:prstClr val="black">
                  <a:tint val="75000"/>
                </a:prstClr>
              </a:solidFill>
            </a:endParaRPr>
          </a:p>
        </p:txBody>
      </p:sp>
    </p:spTree>
    <p:extLst>
      <p:ext uri="{BB962C8B-B14F-4D97-AF65-F5344CB8AC3E}">
        <p14:creationId xmlns:p14="http://schemas.microsoft.com/office/powerpoint/2010/main" val="34066923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مرفقات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lvl="0" algn="justLow" rtl="1">
              <a:lnSpc>
                <a:spcPct val="115000"/>
              </a:lnSpc>
              <a:spcBef>
                <a:spcPts val="0"/>
              </a:spcBef>
              <a:spcAft>
                <a:spcPts val="1000"/>
              </a:spcAft>
              <a:buFont typeface="+mj-lt"/>
              <a:buAutoNum type="arabicPeriod"/>
            </a:pPr>
            <a:endParaRPr lang="ar-KW" sz="600" dirty="0" smtClean="0">
              <a:solidFill>
                <a:srgbClr val="1F497D"/>
              </a:solidFill>
              <a:latin typeface="Calibri" pitchFamily="34" charset="0"/>
              <a:cs typeface="mohammad bold art 1" pitchFamily="2" charset="-78"/>
            </a:endParaRPr>
          </a:p>
          <a:p>
            <a:pPr lvl="0" algn="justLow" rtl="1">
              <a:lnSpc>
                <a:spcPct val="115000"/>
              </a:lnSpc>
              <a:spcBef>
                <a:spcPts val="0"/>
              </a:spcBef>
              <a:spcAft>
                <a:spcPts val="1000"/>
              </a:spcAft>
              <a:buFont typeface="+mj-lt"/>
              <a:buAutoNum type="arabicPeriod"/>
            </a:pPr>
            <a:r>
              <a:rPr lang="ar-KW" sz="3000" dirty="0" smtClean="0">
                <a:solidFill>
                  <a:srgbClr val="1F497D"/>
                </a:solidFill>
                <a:latin typeface="Calibri" pitchFamily="34" charset="0"/>
                <a:cs typeface="mohammad bold art 1" pitchFamily="2" charset="-78"/>
              </a:rPr>
              <a:t>بيان </a:t>
            </a:r>
            <a:r>
              <a:rPr lang="ar-KW" sz="3000" dirty="0">
                <a:solidFill>
                  <a:srgbClr val="1F497D"/>
                </a:solidFill>
                <a:latin typeface="Calibri" pitchFamily="34" charset="0"/>
                <a:cs typeface="mohammad bold art 1" pitchFamily="2" charset="-78"/>
              </a:rPr>
              <a:t>يوضح وجود، أو عدم وجود، أي اتفاق أو ترتيب أو تفاهم بين مقدم العرض، أو أي طرف تابع له أو متحالف معه، وأي من أعضاء مجلس إدارة الشركة محل العرض أو مساهميها.</a:t>
            </a:r>
            <a:endParaRPr lang="en-US" sz="3000" dirty="0">
              <a:solidFill>
                <a:srgbClr val="1F497D"/>
              </a:solidFill>
              <a:latin typeface="Calibri" pitchFamily="34" charset="0"/>
              <a:cs typeface="mohammad bold art 1" pitchFamily="2" charset="-78"/>
            </a:endParaRPr>
          </a:p>
          <a:p>
            <a:pPr lvl="0" algn="justLow" rtl="1">
              <a:lnSpc>
                <a:spcPct val="115000"/>
              </a:lnSpc>
              <a:spcBef>
                <a:spcPts val="0"/>
              </a:spcBef>
              <a:spcAft>
                <a:spcPts val="1000"/>
              </a:spcAft>
              <a:buFont typeface="+mj-lt"/>
              <a:buAutoNum type="arabicPeriod"/>
            </a:pPr>
            <a:r>
              <a:rPr lang="ar-KW" sz="3000" dirty="0">
                <a:solidFill>
                  <a:srgbClr val="1F497D"/>
                </a:solidFill>
                <a:latin typeface="Calibri" pitchFamily="34" charset="0"/>
                <a:cs typeface="mohammad bold art 1" pitchFamily="2" charset="-78"/>
              </a:rPr>
              <a:t>بيان يوضح ما إذا كان سيتم تحول أي أسهم يستحوذ عليها بموجب العرض إلى أي أشخاص آخرين من عدمه.</a:t>
            </a:r>
            <a:endParaRPr lang="en-US" sz="3000" dirty="0">
              <a:solidFill>
                <a:srgbClr val="1F497D"/>
              </a:solidFill>
              <a:latin typeface="Calibri" pitchFamily="34" charset="0"/>
              <a:cs typeface="mohammad bold art 1" pitchFamily="2" charset="-78"/>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11</a:t>
            </a:fld>
            <a:endParaRPr lang="en-GB" dirty="0"/>
          </a:p>
        </p:txBody>
      </p:sp>
    </p:spTree>
    <p:extLst>
      <p:ext uri="{BB962C8B-B14F-4D97-AF65-F5344CB8AC3E}">
        <p14:creationId xmlns:p14="http://schemas.microsoft.com/office/powerpoint/2010/main" val="4157396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مرفقات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lnSpc>
                <a:spcPct val="115000"/>
              </a:lnSpc>
              <a:spcBef>
                <a:spcPts val="0"/>
              </a:spcBef>
              <a:spcAft>
                <a:spcPts val="1000"/>
              </a:spcAft>
              <a:buFont typeface="+mj-lt"/>
              <a:buAutoNum type="arabicPeriod" startAt="3"/>
            </a:pPr>
            <a:r>
              <a:rPr lang="ar-KW" sz="2800" dirty="0" smtClean="0">
                <a:solidFill>
                  <a:srgbClr val="1F497D"/>
                </a:solidFill>
                <a:latin typeface="Calibri" pitchFamily="34" charset="0"/>
                <a:cs typeface="mohammad bold art 1" pitchFamily="2" charset="-78"/>
              </a:rPr>
              <a:t>إذا </a:t>
            </a:r>
            <a:r>
              <a:rPr lang="ar-KW" sz="2800" dirty="0">
                <a:solidFill>
                  <a:srgbClr val="1F497D"/>
                </a:solidFill>
                <a:latin typeface="Calibri" pitchFamily="34" charset="0"/>
                <a:cs typeface="mohammad bold art 1" pitchFamily="2" charset="-78"/>
              </a:rPr>
              <a:t>كان العرض يتضمن </a:t>
            </a:r>
            <a:r>
              <a:rPr lang="ar-KW" sz="2800" u="sng" dirty="0">
                <a:solidFill>
                  <a:srgbClr val="1F497D"/>
                </a:solidFill>
                <a:latin typeface="Calibri" pitchFamily="34" charset="0"/>
                <a:cs typeface="mohammad bold art 1" pitchFamily="2" charset="-78"/>
              </a:rPr>
              <a:t>إصدار أوراق مالية غير مدرجة</a:t>
            </a:r>
            <a:r>
              <a:rPr lang="ar-KW" sz="2800" dirty="0">
                <a:solidFill>
                  <a:srgbClr val="1F497D"/>
                </a:solidFill>
                <a:latin typeface="Calibri" pitchFamily="34" charset="0"/>
                <a:cs typeface="mohammad bold art 1" pitchFamily="2" charset="-78"/>
              </a:rPr>
              <a:t>، فيجب أن يتضمن مستند العرض تقديراً لقيمة هذه الأوراق صادراً عن مستشار </a:t>
            </a:r>
            <a:r>
              <a:rPr lang="ar-KW" sz="2800" dirty="0" smtClean="0">
                <a:solidFill>
                  <a:srgbClr val="1F497D"/>
                </a:solidFill>
                <a:latin typeface="Calibri" pitchFamily="34" charset="0"/>
                <a:cs typeface="mohammad bold art 1" pitchFamily="2" charset="-78"/>
              </a:rPr>
              <a:t>استثمار </a:t>
            </a:r>
            <a:r>
              <a:rPr lang="ar-KW" sz="2800" dirty="0">
                <a:solidFill>
                  <a:srgbClr val="1F497D"/>
                </a:solidFill>
                <a:latin typeface="Calibri" pitchFamily="34" charset="0"/>
                <a:cs typeface="mohammad bold art 1" pitchFamily="2" charset="-78"/>
              </a:rPr>
              <a:t>مستقل ومرخص له من قبل الهيئة</a:t>
            </a:r>
            <a:r>
              <a:rPr lang="ar-KW" sz="2800" dirty="0" smtClean="0">
                <a:solidFill>
                  <a:srgbClr val="1F497D"/>
                </a:solidFill>
                <a:latin typeface="Calibri" pitchFamily="34" charset="0"/>
                <a:cs typeface="mohammad bold art 1" pitchFamily="2" charset="-78"/>
              </a:rPr>
              <a:t>.</a:t>
            </a:r>
          </a:p>
          <a:p>
            <a:pPr algn="justLow" rtl="1" fontAlgn="base">
              <a:lnSpc>
                <a:spcPct val="115000"/>
              </a:lnSpc>
              <a:spcBef>
                <a:spcPts val="0"/>
              </a:spcBef>
              <a:spcAft>
                <a:spcPts val="1000"/>
              </a:spcAft>
              <a:buFont typeface="+mj-lt"/>
              <a:buAutoNum type="arabicPeriod" startAt="3"/>
            </a:pPr>
            <a:r>
              <a:rPr lang="ar-KW" sz="2800" dirty="0">
                <a:solidFill>
                  <a:srgbClr val="1F497D"/>
                </a:solidFill>
                <a:latin typeface="Calibri" pitchFamily="34" charset="0"/>
                <a:cs typeface="mohammad bold art 1" pitchFamily="2" charset="-78"/>
              </a:rPr>
              <a:t>إذا كانت قيمة العرض تتضمن إصدار أوراق مالية، </a:t>
            </a:r>
            <a:r>
              <a:rPr lang="ar-KW" sz="2800" u="sng" dirty="0">
                <a:solidFill>
                  <a:srgbClr val="1F497D"/>
                </a:solidFill>
                <a:latin typeface="Calibri" pitchFamily="34" charset="0"/>
                <a:cs typeface="mohammad bold art 1" pitchFamily="2" charset="-78"/>
              </a:rPr>
              <a:t>وكان مقدم العرض شركة غير مدرجة</a:t>
            </a:r>
            <a:r>
              <a:rPr lang="ar-KW" sz="2800" dirty="0">
                <a:solidFill>
                  <a:srgbClr val="1F497D"/>
                </a:solidFill>
                <a:latin typeface="Calibri" pitchFamily="34" charset="0"/>
                <a:cs typeface="mohammad bold art 1" pitchFamily="2" charset="-78"/>
              </a:rPr>
              <a:t>، فيجب أن يتضمن مستند العرض معلومات مالية وافية عن مقدم العرض، تشمل القوائم المالية المدققة عن السنوات المالية الثلاث الماضية في حال توافرها.</a:t>
            </a:r>
            <a:endParaRPr lang="en-US" sz="2800" dirty="0">
              <a:solidFill>
                <a:srgbClr val="1F497D"/>
              </a:solidFill>
              <a:latin typeface="Calibri" pitchFamily="34" charset="0"/>
              <a:cs typeface="mohammad bold art 1" pitchFamily="2" charset="-78"/>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12</a:t>
            </a:fld>
            <a:endParaRPr lang="en-GB" dirty="0"/>
          </a:p>
        </p:txBody>
      </p:sp>
    </p:spTree>
    <p:extLst>
      <p:ext uri="{BB962C8B-B14F-4D97-AF65-F5344CB8AC3E}">
        <p14:creationId xmlns:p14="http://schemas.microsoft.com/office/powerpoint/2010/main" val="1376169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16632"/>
            <a:ext cx="5876925" cy="1143000"/>
          </a:xfrm>
        </p:spPr>
        <p:txBody>
          <a:bodyPr>
            <a:noAutofit/>
          </a:bodyPr>
          <a:lstStyle/>
          <a:p>
            <a:pPr algn="r" rtl="1"/>
            <a:r>
              <a:rPr lang="ar-KW" sz="3000" b="1" dirty="0" smtClean="0">
                <a:solidFill>
                  <a:srgbClr val="FF0000"/>
                </a:solidFill>
                <a:cs typeface="mohammad bold art 1" pitchFamily="2" charset="-78"/>
              </a:rPr>
              <a:t>تعارض المصـالح لأعضــــاء </a:t>
            </a:r>
            <a:br>
              <a:rPr lang="ar-KW" sz="3000" b="1" dirty="0" smtClean="0">
                <a:solidFill>
                  <a:srgbClr val="FF0000"/>
                </a:solidFill>
                <a:cs typeface="mohammad bold art 1" pitchFamily="2" charset="-78"/>
              </a:rPr>
            </a:br>
            <a:r>
              <a:rPr lang="ar-KW" sz="3000" b="1" dirty="0" smtClean="0">
                <a:solidFill>
                  <a:srgbClr val="FF0000"/>
                </a:solidFill>
                <a:cs typeface="mohammad bold art 1" pitchFamily="2" charset="-78"/>
              </a:rPr>
              <a:t>مجلــــس</a:t>
            </a:r>
            <a:r>
              <a:rPr lang="ar-KW" sz="3000" b="1" dirty="0">
                <a:solidFill>
                  <a:srgbClr val="FF0000"/>
                </a:solidFill>
                <a:cs typeface="mohammad bold art 1" pitchFamily="2" charset="-78"/>
              </a:rPr>
              <a:t> </a:t>
            </a:r>
            <a:r>
              <a:rPr lang="ar-KW" sz="3000" b="1" dirty="0" smtClean="0">
                <a:solidFill>
                  <a:srgbClr val="FF0000"/>
                </a:solidFill>
                <a:cs typeface="mohammad bold art 1" pitchFamily="2" charset="-78"/>
              </a:rPr>
              <a:t>الإدارة</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0" indent="0" algn="just" rtl="1">
              <a:buNone/>
            </a:pPr>
            <a:endParaRPr lang="ar-KW" sz="100" b="1" dirty="0" smtClean="0">
              <a:solidFill>
                <a:srgbClr val="FF0000"/>
              </a:solidFill>
              <a:latin typeface="Calibri" pitchFamily="34" charset="0"/>
              <a:cs typeface="mohammad bold art 1" pitchFamily="2" charset="-78"/>
            </a:endParaRPr>
          </a:p>
          <a:p>
            <a:pPr marL="0" indent="0" algn="just" rtl="1">
              <a:buNone/>
            </a:pPr>
            <a:r>
              <a:rPr lang="ar-KW" sz="2200" b="1" dirty="0" smtClean="0">
                <a:solidFill>
                  <a:srgbClr val="FF0000"/>
                </a:solidFill>
                <a:latin typeface="Calibri" pitchFamily="34" charset="0"/>
                <a:cs typeface="mohammad bold art 1" pitchFamily="2" charset="-78"/>
              </a:rPr>
              <a:t>تعارض </a:t>
            </a:r>
            <a:r>
              <a:rPr lang="ar-KW" sz="2200" b="1" dirty="0">
                <a:solidFill>
                  <a:srgbClr val="FF0000"/>
                </a:solidFill>
                <a:latin typeface="Calibri" pitchFamily="34" charset="0"/>
                <a:cs typeface="mohammad bold art 1" pitchFamily="2" charset="-78"/>
              </a:rPr>
              <a:t>المصالح:</a:t>
            </a:r>
            <a:endParaRPr lang="en-US" sz="2200" b="1" dirty="0">
              <a:solidFill>
                <a:srgbClr val="FF0000"/>
              </a:solidFill>
              <a:latin typeface="Calibri" pitchFamily="34" charset="0"/>
              <a:cs typeface="mohammad bold art 1" pitchFamily="2" charset="-78"/>
            </a:endParaRPr>
          </a:p>
          <a:p>
            <a:pPr marL="0" indent="0" algn="just" rtl="1">
              <a:buNone/>
            </a:pPr>
            <a:r>
              <a:rPr lang="ar-KW" sz="2200" b="1" u="sng" dirty="0" smtClean="0">
                <a:solidFill>
                  <a:schemeClr val="tx2"/>
                </a:solidFill>
                <a:latin typeface="Calibri" pitchFamily="34" charset="0"/>
                <a:cs typeface="mohammad bold art 1" pitchFamily="2" charset="-78"/>
              </a:rPr>
              <a:t>«</a:t>
            </a:r>
            <a:r>
              <a:rPr lang="ar-KW" sz="2200" u="sng" dirty="0" smtClean="0">
                <a:solidFill>
                  <a:schemeClr val="tx2"/>
                </a:solidFill>
                <a:latin typeface="Calibri" pitchFamily="34" charset="0"/>
                <a:cs typeface="mohammad bold art 1" pitchFamily="2" charset="-78"/>
              </a:rPr>
              <a:t>لا </a:t>
            </a:r>
            <a:r>
              <a:rPr lang="ar-KW" sz="2200" u="sng" dirty="0">
                <a:solidFill>
                  <a:schemeClr val="tx2"/>
                </a:solidFill>
                <a:latin typeface="Calibri" pitchFamily="34" charset="0"/>
                <a:cs typeface="mohammad bold art 1" pitchFamily="2" charset="-78"/>
              </a:rPr>
              <a:t>يجوز</a:t>
            </a:r>
            <a:r>
              <a:rPr lang="ar-KW" sz="2200" dirty="0">
                <a:solidFill>
                  <a:schemeClr val="tx2"/>
                </a:solidFill>
                <a:latin typeface="Calibri" pitchFamily="34" charset="0"/>
                <a:cs typeface="mohammad bold art 1" pitchFamily="2" charset="-78"/>
              </a:rPr>
              <a:t> لأي عضو مجلس إدارة لدى أي من أطراف العرض – في </a:t>
            </a:r>
            <a:r>
              <a:rPr lang="ar-KW" sz="2200" dirty="0" smtClean="0">
                <a:solidFill>
                  <a:schemeClr val="tx2"/>
                </a:solidFill>
                <a:latin typeface="Calibri" pitchFamily="34" charset="0"/>
                <a:cs typeface="mohammad bold art 1" pitchFamily="2" charset="-78"/>
              </a:rPr>
              <a:t>اجتماع </a:t>
            </a:r>
            <a:r>
              <a:rPr lang="ar-KW" sz="2200" dirty="0">
                <a:solidFill>
                  <a:schemeClr val="tx2"/>
                </a:solidFill>
                <a:latin typeface="Calibri" pitchFamily="34" charset="0"/>
                <a:cs typeface="mohammad bold art 1" pitchFamily="2" charset="-78"/>
              </a:rPr>
              <a:t>للمجلس أو في أي من اللجان المتفرعة منه أو في الجمعية العامة – التصويت على قرار يتعلق بعرض يتم بموجب هذه اللائحة، أو بأي مسألة ذات صلة به، تنطوي على تعارض مصالح لعضو مجلس الإدارة أو أي من أقاربه من الدرجة الأولى أو زوجه، بما في ذلك أن يكون مساهماً في مقدم العرض وفي الوقت نفسه عضواً في مجلس إدارة الشركة محل العرض أو العكس، أو أن يكون عضواً في مجلس إدارة مقدم العرض وفي الوقت نفسه عضو مجلس إدارة أو مديراً في الشركة محل العرض أو عكس </a:t>
            </a:r>
            <a:r>
              <a:rPr lang="ar-KW" sz="2200" dirty="0" smtClean="0">
                <a:solidFill>
                  <a:schemeClr val="tx2"/>
                </a:solidFill>
                <a:latin typeface="Calibri" pitchFamily="34" charset="0"/>
                <a:cs typeface="mohammad bold art 1" pitchFamily="2" charset="-78"/>
              </a:rPr>
              <a:t>ذلك».</a:t>
            </a:r>
          </a:p>
          <a:p>
            <a:pPr marL="0" indent="0" algn="just" rtl="1">
              <a:buNone/>
            </a:pPr>
            <a:endParaRPr lang="ar-KW" sz="1050" dirty="0">
              <a:solidFill>
                <a:schemeClr val="tx2"/>
              </a:solidFill>
              <a:latin typeface="Calibri" pitchFamily="34" charset="0"/>
              <a:cs typeface="mohammad bold art 1" pitchFamily="2" charset="-78"/>
            </a:endParaRPr>
          </a:p>
          <a:p>
            <a:pPr algn="just" rtl="1"/>
            <a:r>
              <a:rPr lang="ar-KW" sz="2200" b="1" dirty="0">
                <a:solidFill>
                  <a:schemeClr val="tx2"/>
                </a:solidFill>
                <a:latin typeface="Calibri" pitchFamily="34" charset="0"/>
                <a:cs typeface="mohammad bold art 1" pitchFamily="2" charset="-78"/>
              </a:rPr>
              <a:t>يجب تقديم التعهدات والإقرارت اللازمة للهيئة </a:t>
            </a:r>
            <a:r>
              <a:rPr lang="ar-KW" sz="2200" b="1" dirty="0" smtClean="0">
                <a:solidFill>
                  <a:schemeClr val="tx2"/>
                </a:solidFill>
                <a:latin typeface="Calibri" pitchFamily="34" charset="0"/>
                <a:cs typeface="mohammad bold art 1" pitchFamily="2" charset="-78"/>
              </a:rPr>
              <a:t>بالالتزام </a:t>
            </a:r>
            <a:r>
              <a:rPr lang="ar-KW" sz="2200" b="1" dirty="0">
                <a:solidFill>
                  <a:schemeClr val="tx2"/>
                </a:solidFill>
                <a:latin typeface="Calibri" pitchFamily="34" charset="0"/>
                <a:cs typeface="mohammad bold art 1" pitchFamily="2" charset="-78"/>
              </a:rPr>
              <a:t>بالأحكام المشار إليها</a:t>
            </a:r>
            <a:r>
              <a:rPr lang="ar-KW" sz="2200" b="1" dirty="0">
                <a:solidFill>
                  <a:schemeClr val="accent6">
                    <a:lumMod val="75000"/>
                  </a:schemeClr>
                </a:solidFill>
                <a:latin typeface="Calibri" pitchFamily="34" charset="0"/>
                <a:cs typeface="mohammad bold art 1" pitchFamily="2" charset="-78"/>
              </a:rPr>
              <a:t> </a:t>
            </a:r>
            <a:r>
              <a:rPr lang="ar-KW" sz="2200" b="1" dirty="0">
                <a:solidFill>
                  <a:schemeClr val="tx2"/>
                </a:solidFill>
                <a:latin typeface="Calibri" pitchFamily="34" charset="0"/>
                <a:cs typeface="mohammad bold art 1" pitchFamily="2" charset="-78"/>
              </a:rPr>
              <a:t>في حال وجود تعارض مصالح في عملية </a:t>
            </a:r>
            <a:r>
              <a:rPr lang="ar-KW" sz="2200" b="1" dirty="0" smtClean="0">
                <a:solidFill>
                  <a:schemeClr val="tx2"/>
                </a:solidFill>
                <a:latin typeface="Calibri" pitchFamily="34" charset="0"/>
                <a:cs typeface="mohammad bold art 1" pitchFamily="2" charset="-78"/>
              </a:rPr>
              <a:t>الاستحواذ وذلك كمرفق لمستند العرض.</a:t>
            </a:r>
            <a:endParaRPr lang="en-US" sz="2200" b="1" dirty="0">
              <a:solidFill>
                <a:schemeClr val="tx2"/>
              </a:solidFill>
              <a:latin typeface="Calibri" pitchFamily="34" charset="0"/>
              <a:cs typeface="mohammad bold art 1" pitchFamily="2" charset="-78"/>
            </a:endParaRPr>
          </a:p>
          <a:p>
            <a:pPr algn="r" rtl="1" fontAlgn="base">
              <a:lnSpc>
                <a:spcPct val="115000"/>
              </a:lnSpc>
              <a:spcBef>
                <a:spcPts val="0"/>
              </a:spcBef>
              <a:spcAft>
                <a:spcPts val="1000"/>
              </a:spcAft>
              <a:buFont typeface="+mj-lt"/>
              <a:buAutoNum type="arabicPeriod" startAt="3"/>
            </a:pPr>
            <a:endParaRPr lang="ar-KW" sz="18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13</a:t>
            </a:fld>
            <a:endParaRPr lang="en-GB" dirty="0">
              <a:solidFill>
                <a:prstClr val="black">
                  <a:tint val="75000"/>
                </a:prstClr>
              </a:solidFill>
            </a:endParaRPr>
          </a:p>
        </p:txBody>
      </p:sp>
    </p:spTree>
    <p:extLst>
      <p:ext uri="{BB962C8B-B14F-4D97-AF65-F5344CB8AC3E}">
        <p14:creationId xmlns:p14="http://schemas.microsoft.com/office/powerpoint/2010/main" val="4225912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عند وجـود أطــراف</a:t>
            </a:r>
            <a:br>
              <a:rPr lang="ar-KW" sz="3000" b="1" dirty="0" smtClean="0">
                <a:solidFill>
                  <a:srgbClr val="FF0000"/>
                </a:solidFill>
                <a:cs typeface="mohammad bold art 1" pitchFamily="2" charset="-78"/>
              </a:rPr>
            </a:br>
            <a:r>
              <a:rPr lang="ar-KW" sz="3000" b="1" dirty="0" smtClean="0">
                <a:solidFill>
                  <a:srgbClr val="FF0000"/>
                </a:solidFill>
                <a:cs typeface="mohammad bold art 1" pitchFamily="2" charset="-78"/>
              </a:rPr>
              <a:t> ذوي</a:t>
            </a:r>
            <a:r>
              <a:rPr lang="ar-KW" sz="3000" b="1" dirty="0" smtClean="0">
                <a:cs typeface="mohammad bold art 1" pitchFamily="2" charset="-78"/>
              </a:rPr>
              <a:t> </a:t>
            </a:r>
            <a:r>
              <a:rPr lang="ar-KW" sz="3000" b="1" dirty="0" smtClean="0">
                <a:solidFill>
                  <a:srgbClr val="FF0000"/>
                </a:solidFill>
                <a:cs typeface="mohammad bold art 1" pitchFamily="2" charset="-78"/>
              </a:rPr>
              <a:t>سيطرة فعلية</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algn="justLow" rtl="1" fontAlgn="base">
              <a:lnSpc>
                <a:spcPct val="115000"/>
              </a:lnSpc>
              <a:spcBef>
                <a:spcPts val="0"/>
              </a:spcBef>
              <a:spcAft>
                <a:spcPts val="1000"/>
              </a:spcAft>
            </a:pPr>
            <a:r>
              <a:rPr lang="ar-KW" sz="3000" dirty="0" smtClean="0">
                <a:solidFill>
                  <a:schemeClr val="tx2"/>
                </a:solidFill>
                <a:latin typeface="Calibri" pitchFamily="34" charset="0"/>
                <a:cs typeface="mohammad bold art 1" pitchFamily="2" charset="-78"/>
              </a:rPr>
              <a:t>في </a:t>
            </a:r>
            <a:r>
              <a:rPr lang="ar-KW" sz="3000" dirty="0">
                <a:solidFill>
                  <a:schemeClr val="tx2"/>
                </a:solidFill>
                <a:latin typeface="Calibri" pitchFamily="34" charset="0"/>
                <a:cs typeface="mohammad bold art 1" pitchFamily="2" charset="-78"/>
              </a:rPr>
              <a:t>حالة </a:t>
            </a:r>
            <a:r>
              <a:rPr lang="ar-KW" sz="3000" dirty="0" smtClean="0">
                <a:solidFill>
                  <a:schemeClr val="tx2"/>
                </a:solidFill>
                <a:latin typeface="Calibri" pitchFamily="34" charset="0"/>
                <a:cs typeface="mohammad bold art 1" pitchFamily="2" charset="-78"/>
              </a:rPr>
              <a:t>الاستحواذ </a:t>
            </a:r>
            <a:r>
              <a:rPr lang="ar-KW" sz="3000" dirty="0">
                <a:solidFill>
                  <a:schemeClr val="tx2"/>
                </a:solidFill>
                <a:latin typeface="Calibri" pitchFamily="34" charset="0"/>
                <a:cs typeface="mohammad bold art 1" pitchFamily="2" charset="-78"/>
              </a:rPr>
              <a:t>وعند وجود أطراف </a:t>
            </a:r>
            <a:r>
              <a:rPr lang="ar-KW" sz="3000" dirty="0" smtClean="0">
                <a:solidFill>
                  <a:schemeClr val="tx2"/>
                </a:solidFill>
                <a:latin typeface="Calibri" pitchFamily="34" charset="0"/>
                <a:cs typeface="mohammad bold art 1" pitchFamily="2" charset="-78"/>
              </a:rPr>
              <a:t>ذوي </a:t>
            </a:r>
            <a:r>
              <a:rPr lang="ar-KW" sz="3000" dirty="0">
                <a:solidFill>
                  <a:schemeClr val="tx2"/>
                </a:solidFill>
                <a:latin typeface="Calibri" pitchFamily="34" charset="0"/>
                <a:cs typeface="mohammad bold art 1" pitchFamily="2" charset="-78"/>
              </a:rPr>
              <a:t>سيطرة فعلية يكون العرض خاضعاً للشروط الإضافية المنصوص عليها في المواد (284 </a:t>
            </a:r>
            <a:r>
              <a:rPr lang="ar-KW" sz="3000" dirty="0" smtClean="0">
                <a:solidFill>
                  <a:schemeClr val="tx2"/>
                </a:solidFill>
                <a:latin typeface="Calibri" pitchFamily="34" charset="0"/>
                <a:cs typeface="mohammad bold art 1" pitchFamily="2" charset="-78"/>
              </a:rPr>
              <a:t>- </a:t>
            </a:r>
            <a:r>
              <a:rPr lang="ar-KW" sz="3000" dirty="0">
                <a:solidFill>
                  <a:schemeClr val="tx2"/>
                </a:solidFill>
                <a:latin typeface="Calibri" pitchFamily="34" charset="0"/>
                <a:cs typeface="mohammad bold art 1" pitchFamily="2" charset="-78"/>
              </a:rPr>
              <a:t>286) من اللائحة التنفيذية </a:t>
            </a:r>
            <a:r>
              <a:rPr lang="ar-KW" sz="3000" dirty="0" smtClean="0">
                <a:solidFill>
                  <a:schemeClr val="tx2"/>
                </a:solidFill>
                <a:latin typeface="Calibri" pitchFamily="34" charset="0"/>
                <a:cs typeface="mohammad bold art 1" pitchFamily="2" charset="-78"/>
              </a:rPr>
              <a:t>للقانون رقم 7 لسنة 2010.</a:t>
            </a:r>
            <a:endParaRPr lang="en-US" sz="3000" dirty="0">
              <a:solidFill>
                <a:schemeClr val="tx2"/>
              </a:solidFill>
              <a:latin typeface="Calibri" pitchFamily="34" charset="0"/>
              <a:cs typeface="mohammad bold art 1" pitchFamily="2" charset="-78"/>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14</a:t>
            </a:fld>
            <a:endParaRPr lang="en-GB" dirty="0"/>
          </a:p>
        </p:txBody>
      </p:sp>
      <p:sp>
        <p:nvSpPr>
          <p:cNvPr id="10" name="Oval 9"/>
          <p:cNvSpPr/>
          <p:nvPr/>
        </p:nvSpPr>
        <p:spPr>
          <a:xfrm>
            <a:off x="5347155" y="4275279"/>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Oval 10"/>
          <p:cNvSpPr/>
          <p:nvPr/>
        </p:nvSpPr>
        <p:spPr>
          <a:xfrm>
            <a:off x="5417176" y="4313379"/>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b="1" dirty="0" smtClean="0">
                <a:solidFill>
                  <a:prstClr val="black"/>
                </a:solidFill>
                <a:cs typeface="mohammad bold art 1" pitchFamily="2" charset="-78"/>
              </a:rPr>
              <a:t>طرف ذو السيطرة الفعلية</a:t>
            </a:r>
            <a:endParaRPr lang="en-US" b="1" dirty="0">
              <a:solidFill>
                <a:prstClr val="black"/>
              </a:solidFill>
              <a:cs typeface="mohammad bold art 1" pitchFamily="2" charset="-78"/>
            </a:endParaRPr>
          </a:p>
        </p:txBody>
      </p:sp>
      <p:sp>
        <p:nvSpPr>
          <p:cNvPr id="14" name="Oval 13"/>
          <p:cNvSpPr/>
          <p:nvPr/>
        </p:nvSpPr>
        <p:spPr>
          <a:xfrm>
            <a:off x="2771800" y="3501008"/>
            <a:ext cx="1409700" cy="119320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latin typeface="Sakkal Majalla" pitchFamily="2" charset="-78"/>
                <a:cs typeface="mohammad bold art 1" pitchFamily="2" charset="-78"/>
              </a:rPr>
              <a:t>الشركة مقـــــــــدم العـــــرض</a:t>
            </a:r>
            <a:endParaRPr lang="en-US" dirty="0">
              <a:solidFill>
                <a:prstClr val="black"/>
              </a:solidFill>
              <a:latin typeface="Sakkal Majalla" pitchFamily="2" charset="-78"/>
              <a:cs typeface="mohammad bold art 1" pitchFamily="2" charset="-78"/>
            </a:endParaRPr>
          </a:p>
        </p:txBody>
      </p:sp>
      <p:sp>
        <p:nvSpPr>
          <p:cNvPr id="15" name="Oval 14"/>
          <p:cNvSpPr/>
          <p:nvPr/>
        </p:nvSpPr>
        <p:spPr>
          <a:xfrm>
            <a:off x="2781738" y="4778147"/>
            <a:ext cx="1358214" cy="12431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latin typeface="Sakkal Majalla" pitchFamily="2" charset="-78"/>
                <a:cs typeface="mohammad bold art 1" pitchFamily="2" charset="-78"/>
              </a:rPr>
              <a:t>الشركة محـــــــل العرض</a:t>
            </a:r>
            <a:endParaRPr lang="en-US" dirty="0">
              <a:solidFill>
                <a:prstClr val="black"/>
              </a:solidFill>
              <a:latin typeface="Sakkal Majalla" pitchFamily="2" charset="-78"/>
              <a:cs typeface="mohammad bold art 1" pitchFamily="2" charset="-78"/>
            </a:endParaRPr>
          </a:p>
        </p:txBody>
      </p:sp>
      <p:cxnSp>
        <p:nvCxnSpPr>
          <p:cNvPr id="16" name="Straight Arrow Connector 15"/>
          <p:cNvCxnSpPr/>
          <p:nvPr/>
        </p:nvCxnSpPr>
        <p:spPr>
          <a:xfrm flipH="1" flipV="1">
            <a:off x="4130014" y="4275279"/>
            <a:ext cx="1217142" cy="54266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Arrow Connector 16"/>
          <p:cNvCxnSpPr>
            <a:endCxn id="15" idx="6"/>
          </p:cNvCxnSpPr>
          <p:nvPr/>
        </p:nvCxnSpPr>
        <p:spPr>
          <a:xfrm flipH="1">
            <a:off x="4139952" y="4817946"/>
            <a:ext cx="1207204" cy="58177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57985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عند وجــود أطـــراف</a:t>
            </a:r>
            <a:br>
              <a:rPr lang="ar-KW" sz="3000" b="1" dirty="0" smtClean="0">
                <a:solidFill>
                  <a:srgbClr val="FF0000"/>
                </a:solidFill>
                <a:cs typeface="mohammad bold art 1" pitchFamily="2" charset="-78"/>
              </a:rPr>
            </a:br>
            <a:r>
              <a:rPr lang="ar-KW" sz="3000" b="1" dirty="0" smtClean="0">
                <a:cs typeface="mohammad bold art 1" pitchFamily="2" charset="-78"/>
              </a:rPr>
              <a:t> </a:t>
            </a:r>
            <a:r>
              <a:rPr lang="ar-KW" sz="3000" b="1" dirty="0" smtClean="0">
                <a:solidFill>
                  <a:srgbClr val="FF0000"/>
                </a:solidFill>
                <a:cs typeface="mohammad bold art 1" pitchFamily="2" charset="-78"/>
              </a:rPr>
              <a:t>ذوي سيطرة فعلية</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lvl="0" algn="justLow" rtl="1"/>
            <a:r>
              <a:rPr lang="ar-KW" sz="1900" b="1" dirty="0">
                <a:solidFill>
                  <a:schemeClr val="tx2"/>
                </a:solidFill>
                <a:latin typeface="Calibri" pitchFamily="34" charset="0"/>
                <a:cs typeface="mohammad bold art 1" pitchFamily="2" charset="-78"/>
              </a:rPr>
              <a:t>يجب على الطرف </a:t>
            </a:r>
            <a:r>
              <a:rPr lang="ar-KW" sz="1900" b="1" dirty="0" smtClean="0">
                <a:solidFill>
                  <a:schemeClr val="tx2"/>
                </a:solidFill>
                <a:latin typeface="Calibri" pitchFamily="34" charset="0"/>
                <a:cs typeface="mohammad bold art 1" pitchFamily="2" charset="-78"/>
              </a:rPr>
              <a:t>ذي </a:t>
            </a:r>
            <a:r>
              <a:rPr lang="ar-KW" sz="1900" b="1" dirty="0">
                <a:solidFill>
                  <a:schemeClr val="tx2"/>
                </a:solidFill>
                <a:latin typeface="Calibri" pitchFamily="34" charset="0"/>
                <a:cs typeface="mohammad bold art 1" pitchFamily="2" charset="-78"/>
              </a:rPr>
              <a:t>السيطرة الفعلية الإفصاح عن البيانات التالية في مستند العرض أو مرفقاته </a:t>
            </a:r>
            <a:r>
              <a:rPr lang="ar-KW" sz="1900" b="1" dirty="0" smtClean="0">
                <a:solidFill>
                  <a:schemeClr val="tx2"/>
                </a:solidFill>
                <a:latin typeface="Calibri" pitchFamily="34" charset="0"/>
                <a:cs typeface="mohammad bold art 1" pitchFamily="2" charset="-78"/>
              </a:rPr>
              <a:t>:</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تعهد بعدم </a:t>
            </a:r>
            <a:r>
              <a:rPr lang="ar-KW" sz="1900" dirty="0">
                <a:solidFill>
                  <a:schemeClr val="tx2"/>
                </a:solidFill>
                <a:latin typeface="Calibri" pitchFamily="34" charset="0"/>
                <a:cs typeface="mohammad bold art 1" pitchFamily="2" charset="-78"/>
              </a:rPr>
              <a:t>التصويت على القرار ذي الصلة بالعرض المتخذ في </a:t>
            </a:r>
            <a:r>
              <a:rPr lang="ar-KW" sz="1900" dirty="0" smtClean="0">
                <a:solidFill>
                  <a:schemeClr val="tx2"/>
                </a:solidFill>
                <a:latin typeface="Calibri" pitchFamily="34" charset="0"/>
                <a:cs typeface="mohammad bold art 1" pitchFamily="2" charset="-78"/>
              </a:rPr>
              <a:t>اجتماع </a:t>
            </a:r>
            <a:r>
              <a:rPr lang="ar-KW" sz="1900" dirty="0">
                <a:solidFill>
                  <a:schemeClr val="tx2"/>
                </a:solidFill>
                <a:latin typeface="Calibri" pitchFamily="34" charset="0"/>
                <a:cs typeface="mohammad bold art 1" pitchFamily="2" charset="-78"/>
              </a:rPr>
              <a:t>الجمعية </a:t>
            </a:r>
            <a:r>
              <a:rPr lang="ar-KW" sz="1900" dirty="0" smtClean="0">
                <a:solidFill>
                  <a:schemeClr val="tx2"/>
                </a:solidFill>
                <a:latin typeface="Calibri" pitchFamily="34" charset="0"/>
                <a:cs typeface="mohammad bold art 1" pitchFamily="2" charset="-78"/>
              </a:rPr>
              <a:t>العامة.</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اسم </a:t>
            </a:r>
            <a:r>
              <a:rPr lang="ar-KW" sz="1900" dirty="0">
                <a:solidFill>
                  <a:schemeClr val="tx2"/>
                </a:solidFill>
                <a:latin typeface="Calibri" pitchFamily="34" charset="0"/>
                <a:cs typeface="mohammad bold art 1" pitchFamily="2" charset="-78"/>
              </a:rPr>
              <a:t>الطرف ذي السيطرة الفعلية، واسم أي طرف تابع له أو متحالف معه، مع الإشارة إلى أنه طرف ذو </a:t>
            </a:r>
            <a:r>
              <a:rPr lang="ar-KW" sz="1900" dirty="0" smtClean="0">
                <a:solidFill>
                  <a:schemeClr val="tx2"/>
                </a:solidFill>
                <a:latin typeface="Calibri" pitchFamily="34" charset="0"/>
                <a:cs typeface="mohammad bold art 1" pitchFamily="2" charset="-78"/>
              </a:rPr>
              <a:t>سيطرة.</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تفاصيل </a:t>
            </a:r>
            <a:r>
              <a:rPr lang="ar-KW" sz="1900" dirty="0">
                <a:solidFill>
                  <a:schemeClr val="tx2"/>
                </a:solidFill>
                <a:latin typeface="Calibri" pitchFamily="34" charset="0"/>
                <a:cs typeface="mohammad bold art 1" pitchFamily="2" charset="-78"/>
              </a:rPr>
              <a:t>الملكية الحالية للطرف ذي السيطرة الفعلية في كل من مقدم العرض ومحل العرض بما في ذلك حصص وسيطرة أي طرف تابع أو متحالف </a:t>
            </a:r>
            <a:r>
              <a:rPr lang="ar-KW" sz="1900" dirty="0" smtClean="0">
                <a:solidFill>
                  <a:schemeClr val="tx2"/>
                </a:solidFill>
                <a:latin typeface="Calibri" pitchFamily="34" charset="0"/>
                <a:cs typeface="mohammad bold art 1" pitchFamily="2" charset="-78"/>
              </a:rPr>
              <a:t>معه.</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تفاصيل </a:t>
            </a:r>
            <a:r>
              <a:rPr lang="ar-KW" sz="1900" dirty="0">
                <a:solidFill>
                  <a:schemeClr val="tx2"/>
                </a:solidFill>
                <a:latin typeface="Calibri" pitchFamily="34" charset="0"/>
                <a:cs typeface="mohammad bold art 1" pitchFamily="2" charset="-78"/>
              </a:rPr>
              <a:t>المركز الوظيفي للطرف </a:t>
            </a:r>
            <a:r>
              <a:rPr lang="ar-KW" sz="1900" dirty="0" smtClean="0">
                <a:solidFill>
                  <a:schemeClr val="tx2"/>
                </a:solidFill>
                <a:latin typeface="Calibri" pitchFamily="34" charset="0"/>
                <a:cs typeface="mohammad bold art 1" pitchFamily="2" charset="-78"/>
              </a:rPr>
              <a:t>ذي </a:t>
            </a:r>
            <a:r>
              <a:rPr lang="ar-KW" sz="1900" dirty="0">
                <a:solidFill>
                  <a:schemeClr val="tx2"/>
                </a:solidFill>
                <a:latin typeface="Calibri" pitchFamily="34" charset="0"/>
                <a:cs typeface="mohammad bold art 1" pitchFamily="2" charset="-78"/>
              </a:rPr>
              <a:t>السيطرة الفعلية في مقدم العرض أو الشركة محل </a:t>
            </a:r>
            <a:r>
              <a:rPr lang="ar-KW" sz="1900" dirty="0" smtClean="0">
                <a:solidFill>
                  <a:schemeClr val="tx2"/>
                </a:solidFill>
                <a:latin typeface="Calibri" pitchFamily="34" charset="0"/>
                <a:cs typeface="mohammad bold art 1" pitchFamily="2" charset="-78"/>
              </a:rPr>
              <a:t>العرض.</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تفاصيل </a:t>
            </a:r>
            <a:r>
              <a:rPr lang="ar-KW" sz="1900" dirty="0">
                <a:solidFill>
                  <a:schemeClr val="tx2"/>
                </a:solidFill>
                <a:latin typeface="Calibri" pitchFamily="34" charset="0"/>
                <a:cs typeface="mohammad bold art 1" pitchFamily="2" charset="-78"/>
              </a:rPr>
              <a:t>المشتقات في الأوراق المالية للعارض أو للشركة محل العرض، أو لأي من تابعيهما، التي التزم بها الطرف ذو السيطرة </a:t>
            </a:r>
            <a:r>
              <a:rPr lang="ar-KW" sz="1900" dirty="0" smtClean="0">
                <a:solidFill>
                  <a:schemeClr val="tx2"/>
                </a:solidFill>
                <a:latin typeface="Calibri" pitchFamily="34" charset="0"/>
                <a:cs typeface="mohammad bold art 1" pitchFamily="2" charset="-78"/>
              </a:rPr>
              <a:t>الفعلية.</a:t>
            </a:r>
          </a:p>
          <a:p>
            <a:pPr marL="457200" lvl="0" indent="-457200" algn="justLow" rtl="1">
              <a:buFont typeface="+mj-lt"/>
              <a:buAutoNum type="arabicPeriod"/>
            </a:pPr>
            <a:r>
              <a:rPr lang="ar-KW" sz="1900" dirty="0" smtClean="0">
                <a:solidFill>
                  <a:schemeClr val="tx2"/>
                </a:solidFill>
                <a:latin typeface="Calibri" pitchFamily="34" charset="0"/>
                <a:cs typeface="mohammad bold art 1" pitchFamily="2" charset="-78"/>
              </a:rPr>
              <a:t>بياناً </a:t>
            </a:r>
            <a:r>
              <a:rPr lang="ar-KW" sz="1900" dirty="0">
                <a:solidFill>
                  <a:schemeClr val="tx2"/>
                </a:solidFill>
                <a:latin typeface="Calibri" pitchFamily="34" charset="0"/>
                <a:cs typeface="mohammad bold art 1" pitchFamily="2" charset="-78"/>
              </a:rPr>
              <a:t>يوضح رأي أعضاء مجلس الإدارة بشأن العرض المقترح وما إذا كان عادلاً ومعقولاً لبقية المساهمين بخلاف الطرف ذي السيطرة الفعلية، وأن أعضاء مجلس الإدارة توصلوا إلى هذا الرأي دون أن يكون للطرف ذي السيطرة الفعلية أي دور فيه.</a:t>
            </a:r>
          </a:p>
          <a:p>
            <a:pPr algn="r" rtl="1" fontAlgn="base">
              <a:lnSpc>
                <a:spcPct val="115000"/>
              </a:lnSpc>
              <a:spcBef>
                <a:spcPts val="0"/>
              </a:spcBef>
              <a:spcAft>
                <a:spcPts val="1000"/>
              </a:spcAft>
              <a:buFont typeface="+mj-lt"/>
              <a:buAutoNum type="arabicPeriod" startAt="3"/>
            </a:pPr>
            <a:endParaRPr lang="ar-KW" sz="18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15</a:t>
            </a:fld>
            <a:endParaRPr lang="en-GB" dirty="0"/>
          </a:p>
        </p:txBody>
      </p:sp>
    </p:spTree>
    <p:extLst>
      <p:ext uri="{BB962C8B-B14F-4D97-AF65-F5344CB8AC3E}">
        <p14:creationId xmlns:p14="http://schemas.microsoft.com/office/powerpoint/2010/main" val="1752970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ثالثاً: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رسم دراســـة مستنـــد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عرض الاستحواذ</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16</a:t>
            </a:fld>
            <a:endParaRPr lang="en-GB">
              <a:solidFill>
                <a:prstClr val="black">
                  <a:tint val="75000"/>
                </a:prstClr>
              </a:solidFill>
            </a:endParaRPr>
          </a:p>
        </p:txBody>
      </p:sp>
    </p:spTree>
    <p:extLst>
      <p:ext uri="{BB962C8B-B14F-4D97-AF65-F5344CB8AC3E}">
        <p14:creationId xmlns:p14="http://schemas.microsoft.com/office/powerpoint/2010/main" val="4213832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a:r>
              <a:rPr lang="ar-KW" sz="3000" b="1" dirty="0">
                <a:solidFill>
                  <a:srgbClr val="FF0000"/>
                </a:solidFill>
                <a:latin typeface="Calibri" pitchFamily="34" charset="0"/>
                <a:cs typeface="mohammad bold art 1" pitchFamily="2" charset="-78"/>
              </a:rPr>
              <a:t>دفع رسوم </a:t>
            </a:r>
            <a:r>
              <a:rPr lang="ar-KW" sz="3000" b="1" dirty="0" smtClean="0">
                <a:solidFill>
                  <a:srgbClr val="FF0000"/>
                </a:solidFill>
                <a:latin typeface="Calibri" pitchFamily="34" charset="0"/>
                <a:cs typeface="mohammad bold art 1" pitchFamily="2" charset="-78"/>
              </a:rPr>
              <a:t>دراسة مستند العرض</a:t>
            </a:r>
            <a:r>
              <a:rPr lang="ar-KW" sz="2800" b="1" dirty="0" smtClean="0">
                <a:solidFill>
                  <a:srgbClr val="FF0000"/>
                </a:solidFill>
                <a:latin typeface="Calibri" pitchFamily="34" charset="0"/>
              </a:rPr>
              <a:t>:</a:t>
            </a:r>
            <a:endParaRPr lang="en-US" sz="2800" b="1"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0" indent="0" algn="just" rtl="1">
              <a:buNone/>
            </a:pPr>
            <a:endParaRPr lang="ar-KW" sz="3000" dirty="0" smtClean="0">
              <a:solidFill>
                <a:schemeClr val="tx2"/>
              </a:solidFill>
              <a:latin typeface="Calibri" pitchFamily="34" charset="0"/>
              <a:cs typeface="mohammad bold art 1" pitchFamily="2" charset="-78"/>
            </a:endParaRPr>
          </a:p>
          <a:p>
            <a:pPr marL="0" indent="0" algn="justLow" rtl="1">
              <a:buNone/>
            </a:pPr>
            <a:r>
              <a:rPr lang="ar-KW" sz="3000" dirty="0" smtClean="0">
                <a:solidFill>
                  <a:schemeClr val="tx2"/>
                </a:solidFill>
                <a:latin typeface="Calibri" pitchFamily="34" charset="0"/>
                <a:cs typeface="mohammad bold art 1" pitchFamily="2" charset="-78"/>
              </a:rPr>
              <a:t>يقوم مقدم عرض الاستحواذ بسداد </a:t>
            </a:r>
            <a:r>
              <a:rPr lang="ar-KW" sz="3000" dirty="0">
                <a:solidFill>
                  <a:schemeClr val="tx2"/>
                </a:solidFill>
                <a:latin typeface="Calibri" pitchFamily="34" charset="0"/>
                <a:cs typeface="mohammad bold art 1" pitchFamily="2" charset="-78"/>
              </a:rPr>
              <a:t>رسوم عملية </a:t>
            </a:r>
            <a:r>
              <a:rPr lang="ar-KW" sz="3000" dirty="0" smtClean="0">
                <a:solidFill>
                  <a:schemeClr val="tx2"/>
                </a:solidFill>
                <a:latin typeface="Calibri" pitchFamily="34" charset="0"/>
                <a:cs typeface="mohammad bold art 1" pitchFamily="2" charset="-78"/>
              </a:rPr>
              <a:t>الاستحواذ عند </a:t>
            </a:r>
            <a:r>
              <a:rPr lang="ar-KW" sz="3000" dirty="0">
                <a:solidFill>
                  <a:schemeClr val="tx2"/>
                </a:solidFill>
                <a:latin typeface="Calibri" pitchFamily="34" charset="0"/>
                <a:cs typeface="mohammad bold art 1" pitchFamily="2" charset="-78"/>
              </a:rPr>
              <a:t>تقديم </a:t>
            </a:r>
            <a:r>
              <a:rPr lang="ar-KW" sz="3000" dirty="0" smtClean="0">
                <a:solidFill>
                  <a:schemeClr val="tx2"/>
                </a:solidFill>
                <a:latin typeface="Calibri" pitchFamily="34" charset="0"/>
                <a:cs typeface="mohammad bold art 1" pitchFamily="2" charset="-78"/>
              </a:rPr>
              <a:t>مستند العرض للهيئة:</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17</a:t>
            </a:fld>
            <a:endParaRPr lang="en-GB" dirty="0">
              <a:solidFill>
                <a:prstClr val="black">
                  <a:tint val="75000"/>
                </a:prstClr>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402881791"/>
              </p:ext>
            </p:extLst>
          </p:nvPr>
        </p:nvGraphicFramePr>
        <p:xfrm>
          <a:off x="552400" y="3140968"/>
          <a:ext cx="8147493" cy="2324358"/>
        </p:xfrm>
        <a:graphic>
          <a:graphicData uri="http://schemas.openxmlformats.org/drawingml/2006/table">
            <a:tbl>
              <a:tblPr rtl="1" firstRow="1" firstCol="1" bandRow="1">
                <a:tableStyleId>{5C22544A-7EE6-4342-B048-85BDC9FD1C3A}</a:tableStyleId>
              </a:tblPr>
              <a:tblGrid>
                <a:gridCol w="921315"/>
                <a:gridCol w="2517524"/>
                <a:gridCol w="2354327"/>
                <a:gridCol w="2354327"/>
              </a:tblGrid>
              <a:tr h="446911">
                <a:tc>
                  <a:txBody>
                    <a:bodyPr/>
                    <a:lstStyle/>
                    <a:p>
                      <a:pPr marL="0" marR="0" algn="ctr" rtl="1">
                        <a:lnSpc>
                          <a:spcPct val="115000"/>
                        </a:lnSpc>
                        <a:spcBef>
                          <a:spcPts val="0"/>
                        </a:spcBef>
                        <a:spcAft>
                          <a:spcPts val="0"/>
                        </a:spcAft>
                        <a:tabLst>
                          <a:tab pos="3409950" algn="l"/>
                        </a:tabLst>
                      </a:pPr>
                      <a:r>
                        <a:rPr lang="ar-KW" sz="1600" dirty="0">
                          <a:effectLst/>
                          <a:cs typeface="mohammad bold art 1" pitchFamily="2" charset="-78"/>
                        </a:rPr>
                        <a:t>م</a:t>
                      </a:r>
                      <a:endParaRPr lang="en-US" sz="1600" dirty="0">
                        <a:effectLst/>
                        <a:latin typeface="Calibri"/>
                        <a:ea typeface="Calibri"/>
                        <a:cs typeface="mohammad bold art 1" pitchFamily="2" charset="-78"/>
                      </a:endParaRPr>
                    </a:p>
                  </a:txBody>
                  <a:tcPr marL="68580" marR="68580" marT="0" marB="0"/>
                </a:tc>
                <a:tc>
                  <a:txBody>
                    <a:bodyPr/>
                    <a:lstStyle/>
                    <a:p>
                      <a:pPr marL="0" marR="0" algn="ctr" rtl="1">
                        <a:lnSpc>
                          <a:spcPct val="115000"/>
                        </a:lnSpc>
                        <a:spcBef>
                          <a:spcPts val="0"/>
                        </a:spcBef>
                        <a:spcAft>
                          <a:spcPts val="0"/>
                        </a:spcAft>
                        <a:tabLst>
                          <a:tab pos="3409950" algn="l"/>
                        </a:tabLst>
                      </a:pPr>
                      <a:r>
                        <a:rPr lang="ar-KW" sz="1600" dirty="0">
                          <a:effectLst/>
                          <a:cs typeface="mohammad bold art 1" pitchFamily="2" charset="-78"/>
                        </a:rPr>
                        <a:t>الرسم</a:t>
                      </a:r>
                      <a:endParaRPr lang="en-US" sz="1600" dirty="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tabLst>
                          <a:tab pos="3409950" algn="l"/>
                        </a:tabLst>
                      </a:pPr>
                      <a:r>
                        <a:rPr lang="ar-KW" sz="1600" dirty="0">
                          <a:effectLst/>
                          <a:cs typeface="mohammad bold art 1" pitchFamily="2" charset="-78"/>
                        </a:rPr>
                        <a:t>مقدار الرسم</a:t>
                      </a:r>
                      <a:endParaRPr lang="en-US" sz="1600" dirty="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tabLst>
                          <a:tab pos="3409950" algn="l"/>
                        </a:tabLst>
                      </a:pPr>
                      <a:r>
                        <a:rPr lang="ar-KW" sz="1600" dirty="0">
                          <a:effectLst/>
                          <a:cs typeface="mohammad bold art 1" pitchFamily="2" charset="-78"/>
                        </a:rPr>
                        <a:t>الإستحقاق</a:t>
                      </a:r>
                      <a:endParaRPr lang="en-US" sz="1600" dirty="0">
                        <a:effectLst/>
                        <a:latin typeface="Calibri"/>
                        <a:ea typeface="Calibri"/>
                        <a:cs typeface="mohammad bold art 1" pitchFamily="2" charset="-78"/>
                      </a:endParaRPr>
                    </a:p>
                  </a:txBody>
                  <a:tcPr marL="68580" marR="68580" marT="0" marB="0" anchor="ctr"/>
                </a:tc>
              </a:tr>
              <a:tr h="755783">
                <a:tc rowSpan="2">
                  <a:txBody>
                    <a:bodyPr/>
                    <a:lstStyle/>
                    <a:p>
                      <a:pPr marL="0" marR="0" algn="ctr" rtl="1">
                        <a:lnSpc>
                          <a:spcPct val="115000"/>
                        </a:lnSpc>
                        <a:spcBef>
                          <a:spcPts val="0"/>
                        </a:spcBef>
                        <a:spcAft>
                          <a:spcPts val="0"/>
                        </a:spcAft>
                        <a:tabLst>
                          <a:tab pos="3409950" algn="l"/>
                        </a:tabLst>
                      </a:pPr>
                      <a:r>
                        <a:rPr lang="ar-KW" sz="1600" dirty="0">
                          <a:effectLst/>
                          <a:cs typeface="mohammad bold art 1" pitchFamily="2" charset="-78"/>
                        </a:rPr>
                        <a:t> </a:t>
                      </a:r>
                      <a:endParaRPr lang="en-US" sz="1600" dirty="0">
                        <a:effectLst/>
                        <a:cs typeface="mohammad bold art 1" pitchFamily="2" charset="-78"/>
                      </a:endParaRPr>
                    </a:p>
                    <a:p>
                      <a:pPr marL="0" marR="0" algn="ctr" rtl="1">
                        <a:lnSpc>
                          <a:spcPct val="115000"/>
                        </a:lnSpc>
                        <a:spcBef>
                          <a:spcPts val="0"/>
                        </a:spcBef>
                        <a:spcAft>
                          <a:spcPts val="0"/>
                        </a:spcAft>
                        <a:tabLst>
                          <a:tab pos="3409950" algn="l"/>
                        </a:tabLst>
                      </a:pPr>
                      <a:r>
                        <a:rPr lang="ar-KW" sz="1600" dirty="0">
                          <a:effectLst/>
                          <a:cs typeface="mohammad bold art 1" pitchFamily="2" charset="-78"/>
                        </a:rPr>
                        <a:t> </a:t>
                      </a:r>
                      <a:endParaRPr lang="en-US" sz="1600" dirty="0">
                        <a:effectLst/>
                        <a:cs typeface="mohammad bold art 1" pitchFamily="2" charset="-78"/>
                      </a:endParaRPr>
                    </a:p>
                    <a:p>
                      <a:pPr marL="0" marR="0" algn="ctr" rtl="1">
                        <a:lnSpc>
                          <a:spcPct val="115000"/>
                        </a:lnSpc>
                        <a:spcBef>
                          <a:spcPts val="0"/>
                        </a:spcBef>
                        <a:spcAft>
                          <a:spcPts val="0"/>
                        </a:spcAft>
                        <a:tabLst>
                          <a:tab pos="3409950" algn="l"/>
                        </a:tabLst>
                      </a:pPr>
                      <a:r>
                        <a:rPr lang="ar-KW" sz="1600" dirty="0">
                          <a:effectLst/>
                          <a:cs typeface="mohammad bold art 1" pitchFamily="2" charset="-78"/>
                        </a:rPr>
                        <a:t>1</a:t>
                      </a:r>
                      <a:endParaRPr lang="en-US" sz="1600" dirty="0">
                        <a:effectLst/>
                        <a:cs typeface="mohammad bold art 1" pitchFamily="2" charset="-78"/>
                      </a:endParaRPr>
                    </a:p>
                    <a:p>
                      <a:pPr marL="0" marR="0" algn="ctr" rtl="1">
                        <a:lnSpc>
                          <a:spcPct val="115000"/>
                        </a:lnSpc>
                        <a:spcBef>
                          <a:spcPts val="0"/>
                        </a:spcBef>
                        <a:spcAft>
                          <a:spcPts val="0"/>
                        </a:spcAft>
                        <a:tabLst>
                          <a:tab pos="3409950" algn="l"/>
                        </a:tabLst>
                      </a:pPr>
                      <a:r>
                        <a:rPr lang="ar-KW" sz="1600" dirty="0">
                          <a:effectLst/>
                          <a:cs typeface="mohammad bold art 1" pitchFamily="2" charset="-78"/>
                        </a:rPr>
                        <a:t> </a:t>
                      </a:r>
                      <a:endParaRPr lang="en-US" sz="1600" dirty="0">
                        <a:effectLst/>
                        <a:latin typeface="Calibri"/>
                        <a:ea typeface="Calibri"/>
                        <a:cs typeface="mohammad bold art 1" pitchFamily="2" charset="-78"/>
                      </a:endParaRPr>
                    </a:p>
                  </a:txBody>
                  <a:tcPr marL="68580" marR="68580" marT="0" marB="0"/>
                </a:tc>
                <a:tc rowSpan="2">
                  <a:txBody>
                    <a:bodyPr/>
                    <a:lstStyle/>
                    <a:p>
                      <a:pPr marL="0" marR="0" algn="ctr" rtl="1">
                        <a:lnSpc>
                          <a:spcPct val="115000"/>
                        </a:lnSpc>
                        <a:spcBef>
                          <a:spcPts val="0"/>
                        </a:spcBef>
                        <a:spcAft>
                          <a:spcPts val="0"/>
                        </a:spcAft>
                        <a:tabLst>
                          <a:tab pos="3409950" algn="l"/>
                        </a:tabLst>
                      </a:pPr>
                      <a:endParaRPr lang="en-US" sz="1600" kern="1200" dirty="0">
                        <a:solidFill>
                          <a:schemeClr val="tx2"/>
                        </a:solidFill>
                        <a:latin typeface="Calibri" pitchFamily="34" charset="0"/>
                        <a:ea typeface="+mn-ea"/>
                        <a:cs typeface="mohammad bold art 1" pitchFamily="2" charset="-78"/>
                      </a:endParaRPr>
                    </a:p>
                    <a:p>
                      <a:pPr marL="0" marR="0" algn="justLow" rtl="1">
                        <a:lnSpc>
                          <a:spcPct val="115000"/>
                        </a:lnSpc>
                        <a:spcBef>
                          <a:spcPts val="0"/>
                        </a:spcBef>
                        <a:spcAft>
                          <a:spcPts val="0"/>
                        </a:spcAft>
                        <a:tabLst>
                          <a:tab pos="3409950" algn="l"/>
                        </a:tabLst>
                      </a:pPr>
                      <a:endParaRPr lang="ar-KW" sz="1600" kern="1200" dirty="0" smtClean="0">
                        <a:solidFill>
                          <a:schemeClr val="tx2"/>
                        </a:solidFill>
                        <a:latin typeface="Calibri" pitchFamily="34" charset="0"/>
                        <a:ea typeface="+mn-ea"/>
                        <a:cs typeface="mohammad bold art 1" pitchFamily="2" charset="-78"/>
                      </a:endParaRPr>
                    </a:p>
                    <a:p>
                      <a:pPr marL="0" marR="0" algn="justLow" rtl="1">
                        <a:lnSpc>
                          <a:spcPct val="115000"/>
                        </a:lnSpc>
                        <a:spcBef>
                          <a:spcPts val="0"/>
                        </a:spcBef>
                        <a:spcAft>
                          <a:spcPts val="0"/>
                        </a:spcAft>
                        <a:tabLst>
                          <a:tab pos="3409950" algn="l"/>
                        </a:tabLst>
                      </a:pPr>
                      <a:r>
                        <a:rPr lang="ar-KW" sz="1600" kern="1200" dirty="0" smtClean="0">
                          <a:solidFill>
                            <a:schemeClr val="tx2"/>
                          </a:solidFill>
                          <a:latin typeface="Calibri" pitchFamily="34" charset="0"/>
                          <a:ea typeface="+mn-ea"/>
                          <a:cs typeface="mohammad bold art 1" pitchFamily="2" charset="-78"/>
                        </a:rPr>
                        <a:t>رسم التقديم لعمليات</a:t>
                      </a:r>
                      <a:r>
                        <a:rPr lang="ar-KW" sz="1600" kern="1200" baseline="0" dirty="0" smtClean="0">
                          <a:solidFill>
                            <a:schemeClr val="tx2"/>
                          </a:solidFill>
                          <a:latin typeface="Calibri" pitchFamily="34" charset="0"/>
                          <a:ea typeface="+mn-ea"/>
                          <a:cs typeface="mohammad bold art 1" pitchFamily="2" charset="-78"/>
                        </a:rPr>
                        <a:t> الاستحواذ </a:t>
                      </a:r>
                      <a:endParaRPr lang="en-US" sz="1600" kern="1200" dirty="0">
                        <a:solidFill>
                          <a:schemeClr val="tx2"/>
                        </a:solidFill>
                        <a:latin typeface="Calibri" pitchFamily="34" charset="0"/>
                        <a:ea typeface="+mn-ea"/>
                        <a:cs typeface="mohammad bold art 1" pitchFamily="2" charset="-78"/>
                      </a:endParaRPr>
                    </a:p>
                  </a:txBody>
                  <a:tcPr marL="68580" marR="68580" marT="0" marB="0"/>
                </a:tc>
                <a:tc>
                  <a:txBody>
                    <a:bodyPr/>
                    <a:lstStyle/>
                    <a:p>
                      <a:pPr marL="0" marR="0" algn="justLow" defTabSz="914400" rtl="1" eaLnBrk="1" latinLnBrk="0" hangingPunct="1">
                        <a:lnSpc>
                          <a:spcPct val="115000"/>
                        </a:lnSpc>
                        <a:spcBef>
                          <a:spcPts val="0"/>
                        </a:spcBef>
                        <a:spcAft>
                          <a:spcPts val="0"/>
                        </a:spcAft>
                        <a:tabLst>
                          <a:tab pos="3409950" algn="l"/>
                        </a:tabLst>
                      </a:pPr>
                      <a:r>
                        <a:rPr lang="en-US" sz="1600" b="1" kern="1200" baseline="0" dirty="0">
                          <a:solidFill>
                            <a:srgbClr val="FF0000"/>
                          </a:solidFill>
                          <a:latin typeface="Calibri" pitchFamily="34" charset="0"/>
                          <a:ea typeface="+mn-ea"/>
                          <a:cs typeface="mohammad bold art 1" pitchFamily="2" charset="-78"/>
                        </a:rPr>
                        <a:t>10,000 </a:t>
                      </a:r>
                      <a:r>
                        <a:rPr lang="ar-KW" sz="1600" b="1" kern="1200" baseline="0" dirty="0">
                          <a:solidFill>
                            <a:srgbClr val="FF0000"/>
                          </a:solidFill>
                          <a:latin typeface="Calibri" pitchFamily="34" charset="0"/>
                          <a:ea typeface="+mn-ea"/>
                          <a:cs typeface="mohammad bold art 1" pitchFamily="2" charset="-78"/>
                        </a:rPr>
                        <a:t> دينار</a:t>
                      </a:r>
                      <a:endParaRPr lang="en-US" sz="1600" b="1" kern="1200" baseline="0" dirty="0">
                        <a:solidFill>
                          <a:srgbClr val="FF0000"/>
                        </a:solidFill>
                        <a:latin typeface="Calibri" pitchFamily="34" charset="0"/>
                        <a:ea typeface="+mn-ea"/>
                        <a:cs typeface="mohammad bold art 1" pitchFamily="2" charset="-78"/>
                      </a:endParaRPr>
                    </a:p>
                  </a:txBody>
                  <a:tcPr marL="68580" marR="68580" marT="0" marB="0" anchor="ctr"/>
                </a:tc>
                <a:tc>
                  <a:txBody>
                    <a:bodyPr/>
                    <a:lstStyle/>
                    <a:p>
                      <a:pPr marL="0" marR="0" algn="justLow" defTabSz="914400" rtl="1" eaLnBrk="1" latinLnBrk="0" hangingPunct="1">
                        <a:lnSpc>
                          <a:spcPct val="115000"/>
                        </a:lnSpc>
                        <a:spcBef>
                          <a:spcPts val="0"/>
                        </a:spcBef>
                        <a:spcAft>
                          <a:spcPts val="0"/>
                        </a:spcAft>
                        <a:tabLst>
                          <a:tab pos="3409950" algn="l"/>
                        </a:tabLst>
                      </a:pPr>
                      <a:r>
                        <a:rPr lang="ar-KW" sz="1600" b="1" kern="1200" dirty="0">
                          <a:solidFill>
                            <a:srgbClr val="FF0000"/>
                          </a:solidFill>
                          <a:latin typeface="Calibri" pitchFamily="34" charset="0"/>
                          <a:ea typeface="+mn-ea"/>
                          <a:cs typeface="mohammad bold art 1" pitchFamily="2" charset="-78"/>
                        </a:rPr>
                        <a:t>تدفع عند تسليم </a:t>
                      </a:r>
                      <a:r>
                        <a:rPr lang="ar-KW" sz="1600" b="1" kern="1200" dirty="0" smtClean="0">
                          <a:solidFill>
                            <a:srgbClr val="FF0000"/>
                          </a:solidFill>
                          <a:latin typeface="Calibri" pitchFamily="34" charset="0"/>
                          <a:ea typeface="+mn-ea"/>
                          <a:cs typeface="mohammad bold art 1" pitchFamily="2" charset="-78"/>
                        </a:rPr>
                        <a:t>مستند</a:t>
                      </a:r>
                      <a:r>
                        <a:rPr lang="ar-KW" sz="1600" b="1" kern="1200" baseline="0" dirty="0" smtClean="0">
                          <a:solidFill>
                            <a:srgbClr val="FF0000"/>
                          </a:solidFill>
                          <a:latin typeface="Calibri" pitchFamily="34" charset="0"/>
                          <a:ea typeface="+mn-ea"/>
                          <a:cs typeface="mohammad bold art 1" pitchFamily="2" charset="-78"/>
                        </a:rPr>
                        <a:t> عرض الاستحواذ </a:t>
                      </a:r>
                      <a:r>
                        <a:rPr lang="ar-KW" sz="1600" b="1" kern="1200" dirty="0" smtClean="0">
                          <a:solidFill>
                            <a:srgbClr val="FF0000"/>
                          </a:solidFill>
                          <a:latin typeface="Calibri" pitchFamily="34" charset="0"/>
                          <a:ea typeface="+mn-ea"/>
                          <a:cs typeface="mohammad bold art 1" pitchFamily="2" charset="-78"/>
                        </a:rPr>
                        <a:t>إلى </a:t>
                      </a:r>
                      <a:r>
                        <a:rPr lang="ar-KW" sz="1600" b="1" kern="1200" dirty="0">
                          <a:solidFill>
                            <a:srgbClr val="FF0000"/>
                          </a:solidFill>
                          <a:latin typeface="Calibri" pitchFamily="34" charset="0"/>
                          <a:ea typeface="+mn-ea"/>
                          <a:cs typeface="mohammad bold art 1" pitchFamily="2" charset="-78"/>
                        </a:rPr>
                        <a:t>الهيئة </a:t>
                      </a:r>
                      <a:endParaRPr lang="en-US" sz="1600" b="1" kern="1200" dirty="0">
                        <a:solidFill>
                          <a:srgbClr val="FF0000"/>
                        </a:solidFill>
                        <a:latin typeface="Calibri" pitchFamily="34" charset="0"/>
                        <a:ea typeface="+mn-ea"/>
                        <a:cs typeface="mohammad bold art 1" pitchFamily="2" charset="-78"/>
                      </a:endParaRPr>
                    </a:p>
                  </a:txBody>
                  <a:tcPr marL="68580" marR="68580" marT="0" marB="0" anchor="ctr"/>
                </a:tc>
              </a:tr>
              <a:tr h="741522">
                <a:tc vMerge="1">
                  <a:txBody>
                    <a:bodyPr/>
                    <a:lstStyle/>
                    <a:p>
                      <a:endParaRPr lang="en-US"/>
                    </a:p>
                  </a:txBody>
                  <a:tcPr/>
                </a:tc>
                <a:tc vMerge="1">
                  <a:txBody>
                    <a:bodyPr/>
                    <a:lstStyle/>
                    <a:p>
                      <a:endParaRPr lang="en-US"/>
                    </a:p>
                  </a:txBody>
                  <a:tcPr/>
                </a:tc>
                <a:tc>
                  <a:txBody>
                    <a:bodyPr/>
                    <a:lstStyle/>
                    <a:p>
                      <a:pPr marL="0" marR="0" algn="justLow" defTabSz="914400" rtl="1" eaLnBrk="1" latinLnBrk="0" hangingPunct="1">
                        <a:lnSpc>
                          <a:spcPct val="115000"/>
                        </a:lnSpc>
                        <a:spcBef>
                          <a:spcPts val="0"/>
                        </a:spcBef>
                        <a:spcAft>
                          <a:spcPts val="0"/>
                        </a:spcAft>
                        <a:tabLst>
                          <a:tab pos="3409950" algn="l"/>
                        </a:tabLst>
                      </a:pPr>
                      <a:r>
                        <a:rPr lang="ar-KW" sz="1600" kern="1200" dirty="0" smtClean="0">
                          <a:solidFill>
                            <a:schemeClr val="tx2"/>
                          </a:solidFill>
                          <a:latin typeface="Calibri" pitchFamily="34" charset="0"/>
                          <a:ea typeface="+mn-ea"/>
                          <a:cs typeface="mohammad bold art 1" pitchFamily="2" charset="-78"/>
                        </a:rPr>
                        <a:t>واحد</a:t>
                      </a:r>
                      <a:r>
                        <a:rPr lang="ar-KW" sz="1600" kern="1200" baseline="0" dirty="0" smtClean="0">
                          <a:solidFill>
                            <a:schemeClr val="tx2"/>
                          </a:solidFill>
                          <a:latin typeface="Calibri" pitchFamily="34" charset="0"/>
                          <a:ea typeface="+mn-ea"/>
                          <a:cs typeface="mohammad bold art 1" pitchFamily="2" charset="-78"/>
                        </a:rPr>
                        <a:t> من الألف من إجمالي قيمة العملية وبما لا يزيد عن 250,000 دينار</a:t>
                      </a:r>
                      <a:endParaRPr lang="en-US" sz="1600" kern="1200" dirty="0">
                        <a:solidFill>
                          <a:schemeClr val="tx2"/>
                        </a:solidFill>
                        <a:latin typeface="Calibri" pitchFamily="34" charset="0"/>
                        <a:ea typeface="+mn-ea"/>
                        <a:cs typeface="mohammad bold art 1" pitchFamily="2" charset="-78"/>
                      </a:endParaRPr>
                    </a:p>
                  </a:txBody>
                  <a:tcPr marL="68580" marR="68580" marT="0" marB="0" anchor="ctr"/>
                </a:tc>
                <a:tc>
                  <a:txBody>
                    <a:bodyPr/>
                    <a:lstStyle/>
                    <a:p>
                      <a:pPr marL="0" marR="0" algn="justLow" defTabSz="914400" rtl="1" eaLnBrk="1" latinLnBrk="0" hangingPunct="1">
                        <a:lnSpc>
                          <a:spcPct val="115000"/>
                        </a:lnSpc>
                        <a:spcBef>
                          <a:spcPts val="0"/>
                        </a:spcBef>
                        <a:spcAft>
                          <a:spcPts val="0"/>
                        </a:spcAft>
                        <a:tabLst>
                          <a:tab pos="3409950" algn="l"/>
                        </a:tabLst>
                      </a:pPr>
                      <a:r>
                        <a:rPr lang="ar-KW" sz="1600" kern="1200" dirty="0" smtClean="0">
                          <a:solidFill>
                            <a:schemeClr val="tx2"/>
                          </a:solidFill>
                          <a:latin typeface="Calibri" pitchFamily="34" charset="0"/>
                          <a:ea typeface="+mn-ea"/>
                          <a:cs typeface="mohammad bold art 1" pitchFamily="2" charset="-78"/>
                        </a:rPr>
                        <a:t>وذلك بعد تجميع الأسهم من قبل مدير عملية الاستحواذ</a:t>
                      </a:r>
                      <a:r>
                        <a:rPr lang="ar-KW" sz="1600" kern="1200" baseline="0" dirty="0" smtClean="0">
                          <a:solidFill>
                            <a:schemeClr val="tx2"/>
                          </a:solidFill>
                          <a:latin typeface="Calibri" pitchFamily="34" charset="0"/>
                          <a:ea typeface="+mn-ea"/>
                          <a:cs typeface="mohammad bold art 1" pitchFamily="2" charset="-78"/>
                        </a:rPr>
                        <a:t> وعند التقدم بطلب الموافقة على التنفيذ</a:t>
                      </a:r>
                      <a:endParaRPr lang="en-US" sz="1600" kern="1200" dirty="0">
                        <a:solidFill>
                          <a:schemeClr val="tx2"/>
                        </a:solidFill>
                        <a:latin typeface="Calibri" pitchFamily="34" charset="0"/>
                        <a:ea typeface="+mn-ea"/>
                        <a:cs typeface="mohammad bold art 1" pitchFamily="2" charset="-78"/>
                      </a:endParaRPr>
                    </a:p>
                  </a:txBody>
                  <a:tcPr marL="68580" marR="68580" marT="0" marB="0" anchor="ctr"/>
                </a:tc>
              </a:tr>
            </a:tbl>
          </a:graphicData>
        </a:graphic>
      </p:graphicFrame>
    </p:spTree>
    <p:extLst>
      <p:ext uri="{BB962C8B-B14F-4D97-AF65-F5344CB8AC3E}">
        <p14:creationId xmlns:p14="http://schemas.microsoft.com/office/powerpoint/2010/main" val="1348747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رابعاً: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نشــر مستنــد العــرض</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18</a:t>
            </a:fld>
            <a:endParaRPr lang="en-GB">
              <a:solidFill>
                <a:prstClr val="black">
                  <a:tint val="75000"/>
                </a:prstClr>
              </a:solidFill>
            </a:endParaRPr>
          </a:p>
        </p:txBody>
      </p:sp>
    </p:spTree>
    <p:extLst>
      <p:ext uri="{BB962C8B-B14F-4D97-AF65-F5344CB8AC3E}">
        <p14:creationId xmlns:p14="http://schemas.microsoft.com/office/powerpoint/2010/main" val="4239173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الإعلان عن نشر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algn="justLow" rtl="1" fontAlgn="base">
              <a:lnSpc>
                <a:spcPct val="115000"/>
              </a:lnSpc>
              <a:spcBef>
                <a:spcPts val="0"/>
              </a:spcBef>
              <a:spcAft>
                <a:spcPts val="1000"/>
              </a:spcAft>
            </a:pPr>
            <a:endParaRPr lang="ar-KW" sz="1100" dirty="0" smtClean="0">
              <a:solidFill>
                <a:schemeClr val="tx2"/>
              </a:solidFill>
              <a:latin typeface="Calibri" pitchFamily="34" charset="0"/>
              <a:cs typeface="mohammad bold art 1" pitchFamily="2" charset="-78"/>
            </a:endParaRPr>
          </a:p>
          <a:p>
            <a:pPr algn="justLow" rtl="1" fontAlgn="base">
              <a:lnSpc>
                <a:spcPct val="115000"/>
              </a:lnSpc>
              <a:spcBef>
                <a:spcPts val="0"/>
              </a:spcBef>
              <a:spcAft>
                <a:spcPts val="1000"/>
              </a:spcAft>
            </a:pPr>
            <a:r>
              <a:rPr lang="ar-KW" sz="2800" dirty="0" smtClean="0">
                <a:solidFill>
                  <a:schemeClr val="tx2"/>
                </a:solidFill>
                <a:latin typeface="Calibri" pitchFamily="34" charset="0"/>
                <a:cs typeface="mohammad bold art 1" pitchFamily="2" charset="-78"/>
              </a:rPr>
              <a:t>في </a:t>
            </a:r>
            <a:r>
              <a:rPr lang="ar-KW" sz="2800" dirty="0">
                <a:solidFill>
                  <a:schemeClr val="tx2"/>
                </a:solidFill>
                <a:latin typeface="Calibri" pitchFamily="34" charset="0"/>
                <a:cs typeface="mohammad bold art 1" pitchFamily="2" charset="-78"/>
              </a:rPr>
              <a:t>حال موافقة الهيئة، يعلن مقدم العرض </a:t>
            </a:r>
            <a:r>
              <a:rPr lang="ar-KW" sz="2800" dirty="0" smtClean="0">
                <a:solidFill>
                  <a:schemeClr val="tx2"/>
                </a:solidFill>
                <a:latin typeface="Calibri" pitchFamily="34" charset="0"/>
                <a:cs typeface="mohammad bold art 1" pitchFamily="2" charset="-78"/>
              </a:rPr>
              <a:t>أو من </a:t>
            </a:r>
            <a:r>
              <a:rPr lang="ar-KW" sz="2800" dirty="0">
                <a:solidFill>
                  <a:schemeClr val="tx2"/>
                </a:solidFill>
                <a:latin typeface="Calibri" pitchFamily="34" charset="0"/>
                <a:cs typeface="mohammad bold art 1" pitchFamily="2" charset="-78"/>
              </a:rPr>
              <a:t>ينوب عنه موافقة الهيئة على نشر مستند عرض </a:t>
            </a:r>
            <a:r>
              <a:rPr lang="ar-KW" sz="2800" dirty="0" smtClean="0">
                <a:solidFill>
                  <a:schemeClr val="tx2"/>
                </a:solidFill>
                <a:latin typeface="Calibri" pitchFamily="34" charset="0"/>
                <a:cs typeface="mohammad bold art 1" pitchFamily="2" charset="-78"/>
              </a:rPr>
              <a:t>الاستحواذ </a:t>
            </a:r>
            <a:r>
              <a:rPr lang="ar-KW" sz="2800" dirty="0">
                <a:solidFill>
                  <a:schemeClr val="tx2"/>
                </a:solidFill>
                <a:latin typeface="Calibri" pitchFamily="34" charset="0"/>
                <a:cs typeface="mohammad bold art 1" pitchFamily="2" charset="-78"/>
              </a:rPr>
              <a:t>وفق آلية الإعلان الخاصة بعرض الاستحواذ وهي كالتالي:</a:t>
            </a:r>
          </a:p>
          <a:p>
            <a:pPr marL="0" indent="0" algn="justLow" rtl="1">
              <a:buNone/>
            </a:pPr>
            <a:r>
              <a:rPr lang="ar-KW" sz="2800" b="1" dirty="0">
                <a:solidFill>
                  <a:schemeClr val="tx2"/>
                </a:solidFill>
                <a:latin typeface="Calibri" pitchFamily="34" charset="0"/>
                <a:cs typeface="mohammad bold art 1" pitchFamily="2" charset="-78"/>
              </a:rPr>
              <a:t>الإعلان في كل من: </a:t>
            </a:r>
            <a:endParaRPr lang="en-US" sz="2800" b="1" dirty="0">
              <a:solidFill>
                <a:schemeClr val="tx2"/>
              </a:solidFill>
              <a:latin typeface="Calibri" pitchFamily="34" charset="0"/>
              <a:cs typeface="mohammad bold art 1" pitchFamily="2" charset="-78"/>
            </a:endParaRPr>
          </a:p>
          <a:p>
            <a:pPr lvl="0" algn="justLow" rtl="1"/>
            <a:r>
              <a:rPr lang="ar-KW" sz="2800" b="1" dirty="0">
                <a:solidFill>
                  <a:schemeClr val="tx2"/>
                </a:solidFill>
                <a:latin typeface="Calibri" pitchFamily="34" charset="0"/>
                <a:cs typeface="mohammad bold art 1" pitchFamily="2" charset="-78"/>
              </a:rPr>
              <a:t>الموقع الإلكتروني لبورصة الأوراق المالية.</a:t>
            </a:r>
            <a:endParaRPr lang="en-US" sz="2800" b="1" dirty="0">
              <a:solidFill>
                <a:schemeClr val="tx2"/>
              </a:solidFill>
              <a:latin typeface="Calibri" pitchFamily="34" charset="0"/>
              <a:cs typeface="mohammad bold art 1" pitchFamily="2" charset="-78"/>
            </a:endParaRPr>
          </a:p>
          <a:p>
            <a:pPr lvl="0" algn="justLow" rtl="1"/>
            <a:r>
              <a:rPr lang="ar-KW" sz="2800" b="1" dirty="0">
                <a:solidFill>
                  <a:schemeClr val="tx2"/>
                </a:solidFill>
                <a:latin typeface="Calibri" pitchFamily="34" charset="0"/>
                <a:cs typeface="mohammad bold art 1" pitchFamily="2" charset="-78"/>
              </a:rPr>
              <a:t>الموقع الإلكتروني للشركة مقدم العرض ومحل العرض.</a:t>
            </a:r>
            <a:endParaRPr lang="en-US" sz="2800" b="1" dirty="0">
              <a:solidFill>
                <a:schemeClr val="tx2"/>
              </a:solidFill>
              <a:latin typeface="Calibri" pitchFamily="34" charset="0"/>
              <a:cs typeface="mohammad bold art 1" pitchFamily="2" charset="-78"/>
            </a:endParaRPr>
          </a:p>
          <a:p>
            <a:pPr algn="justLow" rtl="1"/>
            <a:r>
              <a:rPr lang="ar-KW" sz="2800" b="1" dirty="0">
                <a:solidFill>
                  <a:schemeClr val="tx2"/>
                </a:solidFill>
                <a:latin typeface="Calibri" pitchFamily="34" charset="0"/>
                <a:cs typeface="mohammad bold art 1" pitchFamily="2" charset="-78"/>
              </a:rPr>
              <a:t>صحيفتين يوميتين على </a:t>
            </a:r>
            <a:r>
              <a:rPr lang="ar-KW" sz="2800" b="1" dirty="0" smtClean="0">
                <a:solidFill>
                  <a:schemeClr val="tx2"/>
                </a:solidFill>
                <a:latin typeface="Calibri" pitchFamily="34" charset="0"/>
                <a:cs typeface="mohammad bold art 1" pitchFamily="2" charset="-78"/>
              </a:rPr>
              <a:t>الأقل.</a:t>
            </a:r>
            <a:endParaRPr lang="en-US" sz="2800" b="1" dirty="0">
              <a:solidFill>
                <a:schemeClr val="tx2"/>
              </a:solidFill>
              <a:latin typeface="Calibri" pitchFamily="34" charset="0"/>
              <a:cs typeface="mohammad bold art 1" pitchFamily="2" charset="-78"/>
            </a:endParaRPr>
          </a:p>
          <a:p>
            <a:pPr marL="0" indent="0" algn="just" rtl="1" fontAlgn="base">
              <a:lnSpc>
                <a:spcPct val="115000"/>
              </a:lnSpc>
              <a:spcBef>
                <a:spcPts val="0"/>
              </a:spcBef>
              <a:spcAft>
                <a:spcPts val="1000"/>
              </a:spcAft>
              <a:buNone/>
            </a:pPr>
            <a:endParaRPr lang="en-US" b="1" dirty="0">
              <a:solidFill>
                <a:schemeClr val="tx2"/>
              </a:solidFill>
              <a:latin typeface="Calibri" pitchFamily="34" charset="0"/>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19</a:t>
            </a:fld>
            <a:endParaRPr lang="en-GB" dirty="0">
              <a:solidFill>
                <a:prstClr val="black">
                  <a:tint val="75000"/>
                </a:prstClr>
              </a:solidFill>
            </a:endParaRPr>
          </a:p>
        </p:txBody>
      </p:sp>
    </p:spTree>
    <p:extLst>
      <p:ext uri="{BB962C8B-B14F-4D97-AF65-F5344CB8AC3E}">
        <p14:creationId xmlns:p14="http://schemas.microsoft.com/office/powerpoint/2010/main" val="4127337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300" b="1" dirty="0" smtClean="0">
                <a:solidFill>
                  <a:srgbClr val="FF0000"/>
                </a:solidFill>
                <a:latin typeface="Calibri" pitchFamily="34" charset="0"/>
              </a:rPr>
              <a:t/>
            </a:r>
            <a:br>
              <a:rPr lang="ar-KW" sz="3300" b="1" dirty="0" smtClean="0">
                <a:solidFill>
                  <a:srgbClr val="FF0000"/>
                </a:solidFill>
                <a:latin typeface="Calibri" pitchFamily="34" charset="0"/>
              </a:rPr>
            </a:br>
            <a:r>
              <a:rPr lang="ar-KW" sz="3000" b="1" dirty="0" smtClean="0">
                <a:solidFill>
                  <a:srgbClr val="FF0000"/>
                </a:solidFill>
                <a:latin typeface="Calibri" pitchFamily="34" charset="0"/>
                <a:cs typeface="mohammad bold art 1" pitchFamily="2" charset="-78"/>
              </a:rPr>
              <a:t>قائمة </a:t>
            </a:r>
            <a:r>
              <a:rPr lang="ar-KW" sz="3000" b="1" dirty="0">
                <a:solidFill>
                  <a:srgbClr val="FF0000"/>
                </a:solidFill>
                <a:latin typeface="Calibri" pitchFamily="34" charset="0"/>
                <a:cs typeface="mohammad bold art 1" pitchFamily="2" charset="-78"/>
              </a:rPr>
              <a:t>البنود التي سيتم </a:t>
            </a:r>
            <a:r>
              <a:rPr lang="ar-KW" sz="3000" b="1" dirty="0" smtClean="0">
                <a:solidFill>
                  <a:srgbClr val="FF0000"/>
                </a:solidFill>
                <a:latin typeface="Calibri" pitchFamily="34" charset="0"/>
                <a:cs typeface="mohammad bold art 1" pitchFamily="2" charset="-78"/>
              </a:rPr>
              <a:t>عرضها</a:t>
            </a:r>
            <a:br>
              <a:rPr lang="ar-KW" sz="3000" b="1" dirty="0" smtClean="0">
                <a:solidFill>
                  <a:srgbClr val="FF0000"/>
                </a:solidFill>
                <a:latin typeface="Calibri" pitchFamily="34" charset="0"/>
                <a:cs typeface="mohammad bold art 1" pitchFamily="2" charset="-78"/>
              </a:rPr>
            </a:br>
            <a:r>
              <a:rPr lang="ar-KW" sz="3000" b="1" dirty="0" smtClean="0">
                <a:solidFill>
                  <a:srgbClr val="FF0000"/>
                </a:solidFill>
                <a:latin typeface="Calibri" pitchFamily="34" charset="0"/>
                <a:cs typeface="mohammad bold art 1" pitchFamily="2" charset="-78"/>
              </a:rPr>
              <a:t> </a:t>
            </a:r>
            <a:r>
              <a:rPr lang="ar-KW" sz="3000" b="1" dirty="0">
                <a:solidFill>
                  <a:srgbClr val="FF0000"/>
                </a:solidFill>
                <a:latin typeface="Calibri" pitchFamily="34" charset="0"/>
                <a:cs typeface="mohammad bold art 1" pitchFamily="2" charset="-78"/>
              </a:rPr>
              <a:t>بورشة العمل:</a:t>
            </a:r>
            <a:br>
              <a:rPr lang="ar-KW" sz="3000" b="1" dirty="0">
                <a:solidFill>
                  <a:srgbClr val="FF0000"/>
                </a:solidFill>
                <a:latin typeface="Calibri" pitchFamily="34" charset="0"/>
                <a:cs typeface="mohammad bold art 1" pitchFamily="2" charset="-78"/>
              </a:rPr>
            </a:b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514350" indent="-514350" algn="just" rtl="1">
              <a:buFont typeface="+mj-lt"/>
              <a:buAutoNum type="arabicPeriod"/>
            </a:pPr>
            <a:endParaRPr lang="ar-KW" sz="600" b="1" dirty="0" smtClean="0">
              <a:solidFill>
                <a:schemeClr val="accent1">
                  <a:lumMod val="75000"/>
                </a:schemeClr>
              </a:solidFill>
              <a:latin typeface="Calibri" pitchFamily="34" charset="0"/>
              <a:cs typeface="mohammad bold art 1" pitchFamily="2" charset="-78"/>
            </a:endParaRPr>
          </a:p>
          <a:p>
            <a:pPr marL="51435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مستند العرض.</a:t>
            </a:r>
          </a:p>
          <a:p>
            <a:pPr marL="514350" lvl="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مرفقات مستند العرض.</a:t>
            </a:r>
          </a:p>
          <a:p>
            <a:pPr marL="514350" lvl="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رسم دراسة مستند عرض الاستحواذ.</a:t>
            </a:r>
            <a:endParaRPr lang="ar-KW" sz="3000" b="1" dirty="0">
              <a:solidFill>
                <a:schemeClr val="accent1">
                  <a:lumMod val="75000"/>
                </a:schemeClr>
              </a:solidFill>
              <a:latin typeface="Calibri" pitchFamily="34" charset="0"/>
              <a:cs typeface="mohammad bold art 1" pitchFamily="2" charset="-78"/>
            </a:endParaRPr>
          </a:p>
          <a:p>
            <a:pPr marL="51435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نشر مستند العرض.</a:t>
            </a:r>
          </a:p>
          <a:p>
            <a:pPr marL="51435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المستندات المتاحة للاطلاع.</a:t>
            </a:r>
          </a:p>
          <a:p>
            <a:pPr marL="514350" lvl="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الاستشارات المستقلة. </a:t>
            </a:r>
          </a:p>
          <a:p>
            <a:pPr marL="514350" lvl="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سعر العرض.</a:t>
            </a:r>
          </a:p>
          <a:p>
            <a:pPr marL="514350" lvl="0" indent="-514350" algn="just" rtl="1">
              <a:buFont typeface="+mj-lt"/>
              <a:buAutoNum type="arabicPeriod"/>
            </a:pPr>
            <a:r>
              <a:rPr lang="ar-KW" sz="3000" b="1" dirty="0" smtClean="0">
                <a:solidFill>
                  <a:schemeClr val="accent1">
                    <a:lumMod val="75000"/>
                  </a:schemeClr>
                </a:solidFill>
                <a:latin typeface="Calibri" pitchFamily="34" charset="0"/>
                <a:cs typeface="mohammad bold art 1" pitchFamily="2" charset="-78"/>
              </a:rPr>
              <a:t>الجمعيات العامة.</a:t>
            </a:r>
            <a:endParaRPr lang="ar-KW" sz="3000" b="1" dirty="0">
              <a:solidFill>
                <a:schemeClr val="accent1">
                  <a:lumMod val="75000"/>
                </a:schemeClr>
              </a:solidFill>
              <a:latin typeface="Calibri" pitchFamily="34" charset="0"/>
              <a:cs typeface="mohammad bold art 1" pitchFamily="2" charset="-78"/>
            </a:endParaRPr>
          </a:p>
          <a:p>
            <a:pPr marL="514350" indent="-514350" algn="just" rtl="1">
              <a:buFont typeface="+mj-lt"/>
              <a:buAutoNum type="arabicPeriod"/>
            </a:pPr>
            <a:endParaRPr lang="ar-KW" b="1" dirty="0" smtClean="0">
              <a:solidFill>
                <a:schemeClr val="tx2"/>
              </a:solidFill>
              <a:latin typeface="Calibri" pitchFamily="34" charset="0"/>
            </a:endParaRPr>
          </a:p>
          <a:p>
            <a:pPr marL="514350" indent="-514350" algn="just" rtl="1">
              <a:buFont typeface="+mj-lt"/>
              <a:buAutoNum type="arabicPeriod"/>
            </a:pPr>
            <a:endParaRPr lang="ar-KW" b="1" dirty="0">
              <a:solidFill>
                <a:schemeClr val="tx2"/>
              </a:solidFill>
              <a:latin typeface="Calibri" pitchFamily="34" charset="0"/>
            </a:endParaRPr>
          </a:p>
          <a:p>
            <a:pPr marL="514350" lvl="0" indent="-514350" algn="just" rtl="1">
              <a:buFont typeface="+mj-lt"/>
              <a:buAutoNum type="arabicPeriod"/>
            </a:pPr>
            <a:endParaRPr lang="ar-KW" b="1" dirty="0" smtClean="0">
              <a:solidFill>
                <a:schemeClr val="tx2"/>
              </a:solidFill>
              <a:latin typeface="Calibri" pitchFamily="34" charset="0"/>
            </a:endParaRPr>
          </a:p>
          <a:p>
            <a:pPr marL="514350" lvl="0" indent="-514350" algn="just" rtl="1">
              <a:buFont typeface="+mj-lt"/>
              <a:buAutoNum type="arabicPeriod"/>
            </a:pPr>
            <a:endParaRPr lang="ar-KW" b="1" dirty="0">
              <a:solidFill>
                <a:schemeClr val="tx2"/>
              </a:solidFill>
              <a:latin typeface="Calibri" pitchFamily="34" charset="0"/>
            </a:endParaRPr>
          </a:p>
          <a:p>
            <a:pPr marL="514350" indent="-514350" algn="just" rtl="1">
              <a:buFont typeface="+mj-lt"/>
              <a:buAutoNum type="arabicPeriod"/>
            </a:pPr>
            <a:endParaRPr lang="ar-KW" b="1" dirty="0" smtClean="0">
              <a:solidFill>
                <a:schemeClr val="tx2"/>
              </a:solidFill>
              <a:latin typeface="Calibri" pitchFamily="34" charset="0"/>
            </a:endParaRPr>
          </a:p>
          <a:p>
            <a:pPr marL="514350" indent="-514350" algn="just" rtl="1">
              <a:buFont typeface="+mj-lt"/>
              <a:buAutoNum type="arabicPeriod"/>
            </a:pPr>
            <a:endParaRPr lang="en-US" b="1" dirty="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a:t>
            </a:fld>
            <a:endParaRPr lang="en-GB"/>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نشر مستند عرض الاستحواذ</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algn="justLow" rtl="1" fontAlgn="base">
              <a:lnSpc>
                <a:spcPct val="115000"/>
              </a:lnSpc>
              <a:spcBef>
                <a:spcPts val="0"/>
              </a:spcBef>
              <a:spcAft>
                <a:spcPts val="1000"/>
              </a:spcAft>
            </a:pPr>
            <a:r>
              <a:rPr lang="ar-KW" sz="2400" b="1" u="sng" dirty="0" smtClean="0">
                <a:solidFill>
                  <a:schemeClr val="tx2"/>
                </a:solidFill>
                <a:latin typeface="Calibri" pitchFamily="34" charset="0"/>
                <a:cs typeface="mohammad bold art 1" pitchFamily="2" charset="-78"/>
              </a:rPr>
              <a:t>لا يجوز</a:t>
            </a:r>
            <a:r>
              <a:rPr lang="ar-KW" sz="2400" b="1" dirty="0" smtClean="0">
                <a:solidFill>
                  <a:schemeClr val="tx2"/>
                </a:solidFill>
                <a:latin typeface="Calibri" pitchFamily="34" charset="0"/>
                <a:cs typeface="mohammad bold art 1" pitchFamily="2" charset="-78"/>
              </a:rPr>
              <a:t> </a:t>
            </a:r>
            <a:r>
              <a:rPr lang="ar-KW" sz="2400" dirty="0" smtClean="0">
                <a:solidFill>
                  <a:schemeClr val="tx2"/>
                </a:solidFill>
                <a:latin typeface="Calibri" pitchFamily="34" charset="0"/>
                <a:cs typeface="mohammad bold art 1" pitchFamily="2" charset="-78"/>
              </a:rPr>
              <a:t>نشر مستند العرض قبل موافقة الهيئة عليه. </a:t>
            </a:r>
          </a:p>
          <a:p>
            <a:pPr lvl="0" algn="justLow" rtl="1"/>
            <a:r>
              <a:rPr lang="ar-KW" sz="2400" dirty="0">
                <a:solidFill>
                  <a:schemeClr val="tx2"/>
                </a:solidFill>
                <a:latin typeface="Calibri" pitchFamily="34" charset="0"/>
                <a:cs typeface="mohammad bold art 1" pitchFamily="2" charset="-78"/>
              </a:rPr>
              <a:t>في حال موافقة الهيئة على عرض الاستحواذ، يرسل مقدم العرض أو من ينوب عنه نسخة من مستند العرض إلى الشركة محل العرض، كما يُنشر مستند العرض في الموقع الإلكتروني لبورصة الأوراق المالية والمواقع الإلكترونية التابعة لمقدم العرض </a:t>
            </a:r>
            <a:r>
              <a:rPr lang="ar-KW" sz="2400" dirty="0" smtClean="0">
                <a:solidFill>
                  <a:schemeClr val="tx2"/>
                </a:solidFill>
                <a:latin typeface="Calibri" pitchFamily="34" charset="0"/>
                <a:cs typeface="mohammad bold art 1" pitchFamily="2" charset="-78"/>
              </a:rPr>
              <a:t>والشركة </a:t>
            </a:r>
            <a:r>
              <a:rPr lang="ar-KW" sz="2400" dirty="0">
                <a:solidFill>
                  <a:schemeClr val="tx2"/>
                </a:solidFill>
                <a:latin typeface="Calibri" pitchFamily="34" charset="0"/>
                <a:cs typeface="mohammad bold art 1" pitchFamily="2" charset="-78"/>
              </a:rPr>
              <a:t>محل </a:t>
            </a:r>
            <a:r>
              <a:rPr lang="ar-KW" sz="2400" dirty="0" smtClean="0">
                <a:solidFill>
                  <a:schemeClr val="tx2"/>
                </a:solidFill>
                <a:latin typeface="Calibri" pitchFamily="34" charset="0"/>
                <a:cs typeface="mohammad bold art 1" pitchFamily="2" charset="-78"/>
              </a:rPr>
              <a:t>العرض</a:t>
            </a:r>
            <a:r>
              <a:rPr lang="ar-KW" sz="2400" dirty="0">
                <a:solidFill>
                  <a:schemeClr val="tx2"/>
                </a:solidFill>
                <a:latin typeface="Calibri" pitchFamily="34" charset="0"/>
                <a:cs typeface="mohammad bold art 1" pitchFamily="2" charset="-78"/>
              </a:rPr>
              <a:t>.</a:t>
            </a:r>
            <a:endParaRPr lang="en-US" sz="2400" dirty="0">
              <a:solidFill>
                <a:schemeClr val="tx2"/>
              </a:solidFill>
              <a:latin typeface="Calibri" pitchFamily="34" charset="0"/>
              <a:cs typeface="mohammad bold art 1" pitchFamily="2" charset="-78"/>
            </a:endParaRPr>
          </a:p>
          <a:p>
            <a:pPr marL="0" indent="0" algn="just" rtl="1" fontAlgn="base">
              <a:lnSpc>
                <a:spcPct val="115000"/>
              </a:lnSpc>
              <a:spcBef>
                <a:spcPts val="0"/>
              </a:spcBef>
              <a:spcAft>
                <a:spcPts val="1000"/>
              </a:spcAft>
              <a:buNone/>
            </a:pPr>
            <a:endParaRPr lang="en-US" sz="3500" dirty="0">
              <a:solidFill>
                <a:schemeClr val="tx2"/>
              </a:solidFill>
              <a:latin typeface="Calibri" pitchFamily="34" charset="0"/>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20</a:t>
            </a:fld>
            <a:endParaRPr lang="en-GB" dirty="0">
              <a:solidFill>
                <a:prstClr val="black">
                  <a:tint val="75000"/>
                </a:prstClr>
              </a:solidFill>
            </a:endParaRPr>
          </a:p>
        </p:txBody>
      </p:sp>
      <p:sp>
        <p:nvSpPr>
          <p:cNvPr id="10" name="Oval 9"/>
          <p:cNvSpPr/>
          <p:nvPr/>
        </p:nvSpPr>
        <p:spPr>
          <a:xfrm>
            <a:off x="6853880" y="4315979"/>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923901" y="4354079"/>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cs typeface="mohammad bold art 1" pitchFamily="2" charset="-78"/>
              </a:rPr>
              <a:t>مقدم العرض</a:t>
            </a:r>
            <a:endParaRPr lang="en-US" dirty="0">
              <a:solidFill>
                <a:schemeClr val="tx1"/>
              </a:solidFill>
              <a:cs typeface="mohammad bold art 1" pitchFamily="2" charset="-78"/>
            </a:endParaRPr>
          </a:p>
        </p:txBody>
      </p:sp>
      <p:sp>
        <p:nvSpPr>
          <p:cNvPr id="14" name="Oval 13"/>
          <p:cNvSpPr/>
          <p:nvPr/>
        </p:nvSpPr>
        <p:spPr>
          <a:xfrm>
            <a:off x="3203848" y="4587570"/>
            <a:ext cx="1209573" cy="10403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mohammad bold art 1" pitchFamily="2" charset="-78"/>
              </a:rPr>
              <a:t>بورصة الأوراق المالية</a:t>
            </a:r>
            <a:endParaRPr lang="en-US" dirty="0">
              <a:solidFill>
                <a:schemeClr val="tx1"/>
              </a:solidFill>
              <a:latin typeface="Sakkal Majalla" pitchFamily="2" charset="-78"/>
              <a:cs typeface="mohammad bold art 1" pitchFamily="2" charset="-78"/>
            </a:endParaRPr>
          </a:p>
        </p:txBody>
      </p:sp>
      <p:sp>
        <p:nvSpPr>
          <p:cNvPr id="15" name="Oval 14"/>
          <p:cNvSpPr/>
          <p:nvPr/>
        </p:nvSpPr>
        <p:spPr>
          <a:xfrm>
            <a:off x="4605980" y="3894046"/>
            <a:ext cx="99060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mohammad bold art 1" pitchFamily="2" charset="-78"/>
              </a:rPr>
              <a:t>هيئة أسواق المال</a:t>
            </a:r>
            <a:endParaRPr lang="en-US" dirty="0">
              <a:solidFill>
                <a:schemeClr val="tx1"/>
              </a:solidFill>
              <a:latin typeface="Sakkal Majalla" pitchFamily="2" charset="-78"/>
              <a:cs typeface="mohammad bold art 1" pitchFamily="2" charset="-78"/>
            </a:endParaRPr>
          </a:p>
        </p:txBody>
      </p:sp>
      <p:sp>
        <p:nvSpPr>
          <p:cNvPr id="16" name="Oval 15"/>
          <p:cNvSpPr/>
          <p:nvPr/>
        </p:nvSpPr>
        <p:spPr>
          <a:xfrm>
            <a:off x="4533900" y="5273370"/>
            <a:ext cx="1062680"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mohammad bold art 1" pitchFamily="2" charset="-78"/>
              </a:rPr>
              <a:t>محل العرض</a:t>
            </a:r>
            <a:endParaRPr lang="en-US" dirty="0">
              <a:solidFill>
                <a:schemeClr val="tx1"/>
              </a:solidFill>
              <a:latin typeface="Sakkal Majalla" pitchFamily="2" charset="-78"/>
              <a:cs typeface="mohammad bold art 1" pitchFamily="2" charset="-78"/>
            </a:endParaRPr>
          </a:p>
        </p:txBody>
      </p:sp>
      <p:cxnSp>
        <p:nvCxnSpPr>
          <p:cNvPr id="17" name="Straight Arrow Connector 16"/>
          <p:cNvCxnSpPr/>
          <p:nvPr/>
        </p:nvCxnSpPr>
        <p:spPr>
          <a:xfrm flipH="1" flipV="1">
            <a:off x="5633650" y="4315979"/>
            <a:ext cx="1290252" cy="27159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flipH="1" flipV="1">
            <a:off x="4413421" y="4955954"/>
            <a:ext cx="2440459" cy="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 name="Straight Arrow Connector 18"/>
          <p:cNvCxnSpPr/>
          <p:nvPr/>
        </p:nvCxnSpPr>
        <p:spPr>
          <a:xfrm flipH="1">
            <a:off x="5648066" y="5370614"/>
            <a:ext cx="1213021" cy="2573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 name="Oval 19"/>
          <p:cNvSpPr/>
          <p:nvPr/>
        </p:nvSpPr>
        <p:spPr>
          <a:xfrm>
            <a:off x="971600" y="4542196"/>
            <a:ext cx="1552627" cy="8284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schemeClr val="tx1"/>
                </a:solidFill>
                <a:latin typeface="Sakkal Majalla" pitchFamily="2" charset="-78"/>
                <a:cs typeface="mohammad bold art 1" pitchFamily="2" charset="-78"/>
              </a:rPr>
              <a:t>المساهمين</a:t>
            </a:r>
            <a:endParaRPr lang="en-US" dirty="0">
              <a:solidFill>
                <a:schemeClr val="tx1"/>
              </a:solidFill>
              <a:latin typeface="Sakkal Majalla" pitchFamily="2" charset="-78"/>
              <a:cs typeface="mohammad bold art 1" pitchFamily="2" charset="-78"/>
            </a:endParaRPr>
          </a:p>
        </p:txBody>
      </p:sp>
      <p:cxnSp>
        <p:nvCxnSpPr>
          <p:cNvPr id="21" name="Straight Arrow Connector 20"/>
          <p:cNvCxnSpPr/>
          <p:nvPr/>
        </p:nvCxnSpPr>
        <p:spPr>
          <a:xfrm flipH="1" flipV="1">
            <a:off x="2524227" y="4985913"/>
            <a:ext cx="679621" cy="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34375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خامساً: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المستندات المتاحة للاطلاع</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21</a:t>
            </a:fld>
            <a:endParaRPr lang="en-GB">
              <a:solidFill>
                <a:prstClr val="black">
                  <a:tint val="75000"/>
                </a:prstClr>
              </a:solidFill>
            </a:endParaRPr>
          </a:p>
        </p:txBody>
      </p:sp>
    </p:spTree>
    <p:extLst>
      <p:ext uri="{BB962C8B-B14F-4D97-AF65-F5344CB8AC3E}">
        <p14:creationId xmlns:p14="http://schemas.microsoft.com/office/powerpoint/2010/main" val="34390781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المستندات المتاحة للاطلاع</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lvl="0" algn="just" rtl="1" fontAlgn="base">
              <a:lnSpc>
                <a:spcPct val="115000"/>
              </a:lnSpc>
              <a:spcBef>
                <a:spcPts val="0"/>
              </a:spcBef>
              <a:spcAft>
                <a:spcPts val="1000"/>
              </a:spcAft>
            </a:pPr>
            <a:endParaRPr lang="ar-KW" dirty="0" smtClean="0">
              <a:solidFill>
                <a:schemeClr val="tx2"/>
              </a:solidFill>
              <a:latin typeface="Calibri" pitchFamily="34" charset="0"/>
            </a:endParaRPr>
          </a:p>
          <a:p>
            <a:pPr marL="0" lvl="0" indent="0" algn="justLow" rtl="1" fontAlgn="base">
              <a:lnSpc>
                <a:spcPct val="115000"/>
              </a:lnSpc>
              <a:spcBef>
                <a:spcPts val="0"/>
              </a:spcBef>
              <a:spcAft>
                <a:spcPts val="1000"/>
              </a:spcAft>
              <a:buNone/>
            </a:pPr>
            <a:r>
              <a:rPr lang="ar-KW" sz="3000" dirty="0" smtClean="0">
                <a:solidFill>
                  <a:schemeClr val="tx2"/>
                </a:solidFill>
                <a:latin typeface="Calibri" pitchFamily="34" charset="0"/>
                <a:cs typeface="mohammad bold art 1" pitchFamily="2" charset="-78"/>
              </a:rPr>
              <a:t>يجب </a:t>
            </a:r>
            <a:r>
              <a:rPr lang="ar-KW" sz="3000" dirty="0">
                <a:solidFill>
                  <a:schemeClr val="tx2"/>
                </a:solidFill>
                <a:latin typeface="Calibri" pitchFamily="34" charset="0"/>
                <a:cs typeface="mohammad bold art 1" pitchFamily="2" charset="-78"/>
              </a:rPr>
              <a:t>أن تكون المستندات المحددة في المادة (267) من اللائحة التنفيذية للقانون </a:t>
            </a:r>
            <a:r>
              <a:rPr lang="ar-KW" sz="3000" dirty="0" smtClean="0">
                <a:solidFill>
                  <a:schemeClr val="tx2"/>
                </a:solidFill>
                <a:latin typeface="Calibri" pitchFamily="34" charset="0"/>
                <a:cs typeface="mohammad bold art 1" pitchFamily="2" charset="-78"/>
              </a:rPr>
              <a:t>رقم 7 لسنة 2010 متاحة للاطلاع </a:t>
            </a:r>
            <a:r>
              <a:rPr lang="ar-KW" sz="3000" dirty="0">
                <a:solidFill>
                  <a:schemeClr val="tx2"/>
                </a:solidFill>
                <a:latin typeface="Calibri" pitchFamily="34" charset="0"/>
                <a:cs typeface="mohammad bold art 1" pitchFamily="2" charset="-78"/>
              </a:rPr>
              <a:t>من تاريخ نشر مستند العرض وحتى نهاية فترة العرض مع تحديد موقع </a:t>
            </a:r>
            <a:r>
              <a:rPr lang="ar-KW" sz="3000" dirty="0" smtClean="0">
                <a:solidFill>
                  <a:schemeClr val="tx2"/>
                </a:solidFill>
                <a:latin typeface="Calibri" pitchFamily="34" charset="0"/>
                <a:cs typeface="mohammad bold art 1" pitchFamily="2" charset="-78"/>
              </a:rPr>
              <a:t>الاطلاع </a:t>
            </a:r>
            <a:r>
              <a:rPr lang="ar-KW" sz="3000" dirty="0">
                <a:solidFill>
                  <a:schemeClr val="tx2"/>
                </a:solidFill>
                <a:latin typeface="Calibri" pitchFamily="34" charset="0"/>
                <a:cs typeface="mohammad bold art 1" pitchFamily="2" charset="-78"/>
              </a:rPr>
              <a:t>على المستندات </a:t>
            </a:r>
            <a:r>
              <a:rPr lang="ar-KW" sz="3000" dirty="0" smtClean="0">
                <a:solidFill>
                  <a:schemeClr val="tx2"/>
                </a:solidFill>
                <a:latin typeface="Calibri" pitchFamily="34" charset="0"/>
                <a:cs typeface="mohammad bold art 1" pitchFamily="2" charset="-78"/>
              </a:rPr>
              <a:t>وهي </a:t>
            </a:r>
            <a:r>
              <a:rPr lang="ar-KW" sz="3000" dirty="0">
                <a:solidFill>
                  <a:schemeClr val="tx2"/>
                </a:solidFill>
                <a:latin typeface="Calibri" pitchFamily="34" charset="0"/>
                <a:cs typeface="mohammad bold art 1" pitchFamily="2" charset="-78"/>
              </a:rPr>
              <a:t>كالتالي:</a:t>
            </a:r>
          </a:p>
          <a:p>
            <a:pPr marL="0" indent="0" algn="just" rtl="1" fontAlgn="base">
              <a:lnSpc>
                <a:spcPct val="115000"/>
              </a:lnSpc>
              <a:spcBef>
                <a:spcPts val="0"/>
              </a:spcBef>
              <a:spcAft>
                <a:spcPts val="1000"/>
              </a:spcAft>
              <a:buNone/>
            </a:pPr>
            <a:endParaRPr lang="en-US" b="1" dirty="0">
              <a:solidFill>
                <a:schemeClr val="tx2"/>
              </a:solidFill>
              <a:latin typeface="Calibri" pitchFamily="34" charset="0"/>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22</a:t>
            </a:fld>
            <a:endParaRPr lang="en-GB" dirty="0">
              <a:solidFill>
                <a:prstClr val="black">
                  <a:tint val="75000"/>
                </a:prstClr>
              </a:solidFill>
            </a:endParaRPr>
          </a:p>
        </p:txBody>
      </p:sp>
    </p:spTree>
    <p:extLst>
      <p:ext uri="{BB962C8B-B14F-4D97-AF65-F5344CB8AC3E}">
        <p14:creationId xmlns:p14="http://schemas.microsoft.com/office/powerpoint/2010/main" val="750232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المستندات المتاحة للاطلاع</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توصية مجلس إدارة الشركة محل العرض بشأن العرض .</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النظام الأساسي وعقد التأسيس </a:t>
            </a:r>
            <a:r>
              <a:rPr lang="ar-KW" sz="2100" dirty="0" smtClean="0">
                <a:solidFill>
                  <a:schemeClr val="tx2"/>
                </a:solidFill>
                <a:latin typeface="Calibri" pitchFamily="34" charset="0"/>
                <a:cs typeface="mohammad bold art 1" pitchFamily="2" charset="-78"/>
              </a:rPr>
              <a:t>لمقدم العرض</a:t>
            </a:r>
            <a:r>
              <a:rPr lang="ar-SA" sz="2100" dirty="0" smtClean="0">
                <a:solidFill>
                  <a:schemeClr val="tx2"/>
                </a:solidFill>
                <a:latin typeface="Calibri" pitchFamily="34" charset="0"/>
                <a:cs typeface="mohammad bold art 1" pitchFamily="2" charset="-78"/>
              </a:rPr>
              <a:t> </a:t>
            </a:r>
            <a:r>
              <a:rPr lang="ar-SA" sz="2100" dirty="0">
                <a:solidFill>
                  <a:schemeClr val="tx2"/>
                </a:solidFill>
                <a:latin typeface="Calibri" pitchFamily="34" charset="0"/>
                <a:cs typeface="mohammad bold art 1" pitchFamily="2" charset="-78"/>
              </a:rPr>
              <a:t>والشركة محل العرض أو أي مستندات أخرى مماثلة.</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القوائم المالية المدققة </a:t>
            </a:r>
            <a:r>
              <a:rPr lang="ar-SA" sz="2100" dirty="0" smtClean="0">
                <a:solidFill>
                  <a:schemeClr val="tx2"/>
                </a:solidFill>
                <a:latin typeface="Calibri" pitchFamily="34" charset="0"/>
                <a:cs typeface="mohammad bold art 1" pitchFamily="2" charset="-78"/>
              </a:rPr>
              <a:t>ل</a:t>
            </a:r>
            <a:r>
              <a:rPr lang="ar-KW" sz="2100" dirty="0" smtClean="0">
                <a:solidFill>
                  <a:schemeClr val="tx2"/>
                </a:solidFill>
                <a:latin typeface="Calibri" pitchFamily="34" charset="0"/>
                <a:cs typeface="mohammad bold art 1" pitchFamily="2" charset="-78"/>
              </a:rPr>
              <a:t>مقدم العرض</a:t>
            </a:r>
            <a:r>
              <a:rPr lang="ar-SA" sz="2100" dirty="0" smtClean="0">
                <a:solidFill>
                  <a:schemeClr val="tx2"/>
                </a:solidFill>
                <a:latin typeface="Calibri" pitchFamily="34" charset="0"/>
                <a:cs typeface="mohammad bold art 1" pitchFamily="2" charset="-78"/>
              </a:rPr>
              <a:t> </a:t>
            </a:r>
            <a:r>
              <a:rPr lang="ar-SA" sz="2100" dirty="0">
                <a:solidFill>
                  <a:schemeClr val="tx2"/>
                </a:solidFill>
                <a:latin typeface="Calibri" pitchFamily="34" charset="0"/>
                <a:cs typeface="mohammad bold art 1" pitchFamily="2" charset="-78"/>
              </a:rPr>
              <a:t>والشركة محل العرض للسنوات المالية الثلاث الماضية إن وجدت.</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أي تقرير أو خطاب أو تقويم أو مستند آخر تم عرضه أو الإشارة إليه في مستند العرض.</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أي مستند يثبت التزاماً غير قابل للإلغاء بقبول العرض.</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وثائق الترتيبات المالية الخاصة بتمويل العرض إذا كانت هذه الترتيبات موضحة في مستند العرض.</a:t>
            </a:r>
            <a:endParaRPr lang="en-US" sz="2100" dirty="0">
              <a:solidFill>
                <a:schemeClr val="tx2"/>
              </a:solidFill>
              <a:latin typeface="Calibri" pitchFamily="34" charset="0"/>
              <a:cs typeface="mohammad bold art 1" pitchFamily="2" charset="-78"/>
            </a:endParaRPr>
          </a:p>
          <a:p>
            <a:pPr marL="514350" lvl="0" indent="-514350" algn="justLow" rtl="1">
              <a:buFont typeface="+mj-lt"/>
              <a:buAutoNum type="arabicPeriod"/>
            </a:pPr>
            <a:r>
              <a:rPr lang="ar-SA" sz="2100" dirty="0">
                <a:solidFill>
                  <a:schemeClr val="tx2"/>
                </a:solidFill>
                <a:latin typeface="Calibri" pitchFamily="34" charset="0"/>
                <a:cs typeface="mohammad bold art 1" pitchFamily="2" charset="-78"/>
              </a:rPr>
              <a:t>أي مستندات أخرى تراها الهيئة.</a:t>
            </a:r>
            <a:endParaRPr lang="en-US" sz="2100" dirty="0">
              <a:solidFill>
                <a:schemeClr val="tx2"/>
              </a:solidFill>
              <a:latin typeface="Calibri" pitchFamily="34" charset="0"/>
              <a:cs typeface="mohammad bold art 1" pitchFamily="2" charset="-78"/>
            </a:endParaRPr>
          </a:p>
          <a:p>
            <a:pPr marL="0" indent="0" algn="justLow" rtl="1">
              <a:buNone/>
            </a:pPr>
            <a:r>
              <a:rPr lang="ar-SA" sz="2100" b="1" dirty="0">
                <a:solidFill>
                  <a:schemeClr val="tx2"/>
                </a:solidFill>
                <a:latin typeface="Calibri" pitchFamily="34" charset="0"/>
                <a:cs typeface="mohammad bold art 1" pitchFamily="2" charset="-78"/>
              </a:rPr>
              <a:t>ويجب أن يبين مستند العرض </a:t>
            </a:r>
            <a:r>
              <a:rPr lang="ar-SA" sz="2100" b="1" u="sng" dirty="0">
                <a:solidFill>
                  <a:schemeClr val="tx2"/>
                </a:solidFill>
                <a:latin typeface="Calibri" pitchFamily="34" charset="0"/>
                <a:cs typeface="mohammad bold art 1" pitchFamily="2" charset="-78"/>
              </a:rPr>
              <a:t>المكان</a:t>
            </a:r>
            <a:r>
              <a:rPr lang="ar-SA" sz="2100" b="1" dirty="0">
                <a:solidFill>
                  <a:schemeClr val="tx2"/>
                </a:solidFill>
                <a:latin typeface="Calibri" pitchFamily="34" charset="0"/>
                <a:cs typeface="mohammad bold art 1" pitchFamily="2" charset="-78"/>
              </a:rPr>
              <a:t> الذي يمكن فيه الاطلاع على هذه المستندات.</a:t>
            </a:r>
            <a:endParaRPr lang="en-US" sz="2100" b="1" dirty="0">
              <a:solidFill>
                <a:schemeClr val="tx2"/>
              </a:solidFill>
              <a:latin typeface="Calibri" pitchFamily="34" charset="0"/>
              <a:cs typeface="mohammad bold art 1" pitchFamily="2" charset="-78"/>
            </a:endParaRPr>
          </a:p>
          <a:p>
            <a:pPr marL="0" indent="0" algn="r" rtl="1" fontAlgn="base">
              <a:lnSpc>
                <a:spcPct val="115000"/>
              </a:lnSpc>
              <a:spcBef>
                <a:spcPts val="0"/>
              </a:spcBef>
              <a:spcAft>
                <a:spcPts val="1000"/>
              </a:spcAft>
              <a:buNone/>
            </a:pPr>
            <a:endParaRPr lang="en-US" dirty="0">
              <a:solidFill>
                <a:schemeClr val="tx2"/>
              </a:solidFill>
              <a:latin typeface="Calibri" pitchFamily="34" charset="0"/>
            </a:endParaRPr>
          </a:p>
          <a:p>
            <a:pPr algn="r" rtl="1" fontAlgn="base">
              <a:lnSpc>
                <a:spcPct val="115000"/>
              </a:lnSpc>
              <a:spcBef>
                <a:spcPts val="0"/>
              </a:spcBef>
              <a:spcAft>
                <a:spcPts val="1000"/>
              </a:spcAft>
              <a:buFont typeface="+mj-lt"/>
              <a:buAutoNum type="arabicPeriod" startAt="3"/>
            </a:pPr>
            <a:endParaRPr lang="ar-KW"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23</a:t>
            </a:fld>
            <a:endParaRPr lang="en-GB" dirty="0">
              <a:solidFill>
                <a:prstClr val="black">
                  <a:tint val="75000"/>
                </a:prstClr>
              </a:solidFill>
            </a:endParaRPr>
          </a:p>
        </p:txBody>
      </p:sp>
    </p:spTree>
    <p:extLst>
      <p:ext uri="{BB962C8B-B14F-4D97-AF65-F5344CB8AC3E}">
        <p14:creationId xmlns:p14="http://schemas.microsoft.com/office/powerpoint/2010/main" val="19687885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سادساً: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الاستشارات المستقلة</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24</a:t>
            </a:fld>
            <a:endParaRPr lang="en-GB">
              <a:solidFill>
                <a:prstClr val="black">
                  <a:tint val="75000"/>
                </a:prstClr>
              </a:solidFill>
            </a:endParaRPr>
          </a:p>
        </p:txBody>
      </p:sp>
    </p:spTree>
    <p:extLst>
      <p:ext uri="{BB962C8B-B14F-4D97-AF65-F5344CB8AC3E}">
        <p14:creationId xmlns:p14="http://schemas.microsoft.com/office/powerpoint/2010/main" val="701587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مستشار الاستثمار</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algn="justLow" rtl="1"/>
            <a:r>
              <a:rPr lang="ar-KW" sz="2600" b="1" dirty="0" smtClean="0">
                <a:solidFill>
                  <a:schemeClr val="tx2"/>
                </a:solidFill>
                <a:latin typeface="Calibri" pitchFamily="34" charset="0"/>
                <a:cs typeface="mohammad bold art 1" pitchFamily="2" charset="-78"/>
              </a:rPr>
              <a:t>شروط تعيين مستشار الاستثمار حسب أحكام المادة (253):</a:t>
            </a:r>
          </a:p>
          <a:p>
            <a:pPr marL="0" indent="0" algn="justLow" rtl="1">
              <a:buNone/>
            </a:pPr>
            <a:r>
              <a:rPr lang="ar-KW" sz="2600" b="1" dirty="0" smtClean="0">
                <a:solidFill>
                  <a:schemeClr val="tx2"/>
                </a:solidFill>
                <a:latin typeface="Calibri" pitchFamily="34" charset="0"/>
                <a:cs typeface="mohammad bold art 1" pitchFamily="2" charset="-78"/>
              </a:rPr>
              <a:t> </a:t>
            </a:r>
            <a:r>
              <a:rPr lang="ar-KW" sz="2600" dirty="0" smtClean="0">
                <a:solidFill>
                  <a:schemeClr val="tx2"/>
                </a:solidFill>
                <a:latin typeface="Calibri" pitchFamily="34" charset="0"/>
                <a:cs typeface="mohammad bold art 1" pitchFamily="2" charset="-78"/>
              </a:rPr>
              <a:t>"يجب أن يكون مستشار الاستثمار لأي من أطراف العرض </a:t>
            </a:r>
            <a:r>
              <a:rPr lang="ar-KW" sz="2600" b="1" dirty="0" smtClean="0">
                <a:solidFill>
                  <a:schemeClr val="tx2"/>
                </a:solidFill>
                <a:latin typeface="Calibri" pitchFamily="34" charset="0"/>
                <a:cs typeface="mohammad bold art 1" pitchFamily="2" charset="-78"/>
              </a:rPr>
              <a:t>مستقلاً وغير ذي مصلحة ومرخصاً له من الهيئة</a:t>
            </a:r>
            <a:r>
              <a:rPr lang="ar-KW" sz="2600" dirty="0" smtClean="0">
                <a:solidFill>
                  <a:schemeClr val="tx2"/>
                </a:solidFill>
                <a:latin typeface="Calibri" pitchFamily="34" charset="0"/>
                <a:cs typeface="mohammad bold art 1" pitchFamily="2" charset="-78"/>
              </a:rPr>
              <a:t>.</a:t>
            </a:r>
            <a:r>
              <a:rPr lang="ar-KW" sz="2600" dirty="0">
                <a:solidFill>
                  <a:schemeClr val="tx2"/>
                </a:solidFill>
                <a:latin typeface="Calibri" pitchFamily="34" charset="0"/>
                <a:cs typeface="mohammad bold art 1" pitchFamily="2" charset="-78"/>
              </a:rPr>
              <a:t> </a:t>
            </a:r>
            <a:r>
              <a:rPr lang="ar-KW" sz="2600" dirty="0" smtClean="0">
                <a:solidFill>
                  <a:schemeClr val="tx2"/>
                </a:solidFill>
                <a:latin typeface="Calibri" pitchFamily="34" charset="0"/>
                <a:cs typeface="mohammad bold art 1" pitchFamily="2" charset="-78"/>
              </a:rPr>
              <a:t>"</a:t>
            </a:r>
            <a:endParaRPr lang="en-US" sz="2600" dirty="0" smtClean="0">
              <a:solidFill>
                <a:schemeClr val="tx2"/>
              </a:solidFill>
              <a:latin typeface="Calibri" pitchFamily="34" charset="0"/>
              <a:cs typeface="mohammad bold art 1" pitchFamily="2" charset="-78"/>
            </a:endParaRPr>
          </a:p>
          <a:p>
            <a:pPr algn="justLow" rtl="1"/>
            <a:endParaRPr lang="ar-KW" sz="2600" b="1" dirty="0" smtClean="0">
              <a:solidFill>
                <a:schemeClr val="tx2"/>
              </a:solidFill>
              <a:latin typeface="Calibri" pitchFamily="34" charset="0"/>
              <a:cs typeface="mohammad bold art 1" pitchFamily="2" charset="-78"/>
            </a:endParaRPr>
          </a:p>
          <a:p>
            <a:pPr algn="justLow" rtl="1"/>
            <a:r>
              <a:rPr lang="ar-KW" sz="2600" b="1" dirty="0" smtClean="0">
                <a:solidFill>
                  <a:schemeClr val="tx2"/>
                </a:solidFill>
                <a:latin typeface="Calibri" pitchFamily="34" charset="0"/>
                <a:cs typeface="mohammad bold art 1" pitchFamily="2" charset="-78"/>
              </a:rPr>
              <a:t>مهام مستشار الاستثمار حسب أحكام المادة (254):</a:t>
            </a:r>
            <a:endParaRPr lang="ar-KW" sz="2600" b="1" dirty="0">
              <a:solidFill>
                <a:schemeClr val="tx2"/>
              </a:solidFill>
              <a:latin typeface="Calibri" pitchFamily="34" charset="0"/>
              <a:cs typeface="mohammad bold art 1" pitchFamily="2" charset="-78"/>
            </a:endParaRPr>
          </a:p>
          <a:p>
            <a:pPr marL="0" indent="0" algn="justLow" rtl="1">
              <a:buNone/>
            </a:pPr>
            <a:r>
              <a:rPr lang="ar-KW" sz="2600" dirty="0">
                <a:solidFill>
                  <a:schemeClr val="tx2"/>
                </a:solidFill>
                <a:latin typeface="Calibri" pitchFamily="34" charset="0"/>
                <a:cs typeface="mohammad bold art 1" pitchFamily="2" charset="-78"/>
              </a:rPr>
              <a:t>"يجب على أعضاء مجلس إدارة مقدم العرض ومجلس إدارة محل العرض </a:t>
            </a:r>
            <a:r>
              <a:rPr lang="ar-KW" sz="2600" b="1" dirty="0">
                <a:solidFill>
                  <a:schemeClr val="tx2"/>
                </a:solidFill>
                <a:latin typeface="Calibri" pitchFamily="34" charset="0"/>
                <a:cs typeface="mohammad bold art 1" pitchFamily="2" charset="-78"/>
              </a:rPr>
              <a:t>تزويد مساهميهما بالمعلومات والتوصيات لتمكينهم من التوصل إلى قرار سليم من أجل قبول العرض أو رفضه، </a:t>
            </a:r>
            <a:r>
              <a:rPr lang="ar-KW" sz="2600" dirty="0">
                <a:solidFill>
                  <a:schemeClr val="tx2"/>
                </a:solidFill>
                <a:latin typeface="Calibri" pitchFamily="34" charset="0"/>
                <a:cs typeface="mohammad bold art 1" pitchFamily="2" charset="-78"/>
              </a:rPr>
              <a:t>وذلك قبل </a:t>
            </a:r>
            <a:r>
              <a:rPr lang="ar-KW" sz="2600" dirty="0" smtClean="0">
                <a:solidFill>
                  <a:schemeClr val="tx2"/>
                </a:solidFill>
                <a:latin typeface="Calibri" pitchFamily="34" charset="0"/>
                <a:cs typeface="mohammad bold art 1" pitchFamily="2" charset="-78"/>
              </a:rPr>
              <a:t>انعقاد </a:t>
            </a:r>
            <a:r>
              <a:rPr lang="ar-KW" sz="2600" dirty="0">
                <a:solidFill>
                  <a:schemeClr val="tx2"/>
                </a:solidFill>
                <a:latin typeface="Calibri" pitchFamily="34" charset="0"/>
                <a:cs typeface="mohammad bold art 1" pitchFamily="2" charset="-78"/>
              </a:rPr>
              <a:t>الجمعية العامة للمساهمين بخمسة عشر يوم عمل على الأقل".</a:t>
            </a:r>
            <a:endParaRPr lang="en-US" sz="2600" dirty="0">
              <a:solidFill>
                <a:schemeClr val="tx2"/>
              </a:solidFill>
              <a:latin typeface="Calibri" pitchFamily="34" charset="0"/>
              <a:cs typeface="mohammad bold art 1" pitchFamily="2" charset="-78"/>
            </a:endParaRPr>
          </a:p>
          <a:p>
            <a:pPr marL="0" indent="0" algn="just" rtl="1" fontAlgn="base">
              <a:lnSpc>
                <a:spcPct val="115000"/>
              </a:lnSpc>
              <a:spcBef>
                <a:spcPts val="0"/>
              </a:spcBef>
              <a:spcAft>
                <a:spcPts val="1000"/>
              </a:spcAft>
              <a:buNone/>
            </a:pPr>
            <a:endParaRPr lang="en-US" sz="2600" b="1" dirty="0">
              <a:solidFill>
                <a:schemeClr val="tx2"/>
              </a:solidFill>
              <a:latin typeface="Calibri" pitchFamily="34" charset="0"/>
              <a:cs typeface="mohammad bold art 1" pitchFamily="2" charset="-78"/>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25</a:t>
            </a:fld>
            <a:endParaRPr lang="en-GB" dirty="0">
              <a:solidFill>
                <a:prstClr val="black">
                  <a:tint val="75000"/>
                </a:prstClr>
              </a:solidFill>
            </a:endParaRPr>
          </a:p>
        </p:txBody>
      </p:sp>
    </p:spTree>
    <p:extLst>
      <p:ext uri="{BB962C8B-B14F-4D97-AF65-F5344CB8AC3E}">
        <p14:creationId xmlns:p14="http://schemas.microsoft.com/office/powerpoint/2010/main" val="26965841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الاستشارة المستقلة</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algn="just" rtl="1"/>
            <a:endParaRPr lang="ar-KW" sz="1200" b="1" dirty="0" smtClean="0">
              <a:solidFill>
                <a:schemeClr val="tx2"/>
              </a:solidFill>
              <a:latin typeface="Calibri" pitchFamily="34" charset="0"/>
              <a:cs typeface="mohammad bold art 1" pitchFamily="2" charset="-78"/>
            </a:endParaRPr>
          </a:p>
          <a:p>
            <a:pPr algn="just" rtl="1"/>
            <a:r>
              <a:rPr lang="ar-KW" sz="2800" b="1" dirty="0" smtClean="0">
                <a:solidFill>
                  <a:schemeClr val="tx2"/>
                </a:solidFill>
                <a:latin typeface="Calibri" pitchFamily="34" charset="0"/>
                <a:cs typeface="mohammad bold art 1" pitchFamily="2" charset="-78"/>
              </a:rPr>
              <a:t>كما نصت المادة (255):</a:t>
            </a:r>
            <a:endParaRPr lang="en-US" sz="2800" b="1" dirty="0" smtClean="0">
              <a:solidFill>
                <a:schemeClr val="tx2"/>
              </a:solidFill>
              <a:latin typeface="Calibri" pitchFamily="34" charset="0"/>
              <a:cs typeface="mohammad bold art 1" pitchFamily="2" charset="-78"/>
            </a:endParaRPr>
          </a:p>
          <a:p>
            <a:pPr marL="0" indent="0" algn="justLow" rtl="1">
              <a:buNone/>
            </a:pPr>
            <a:r>
              <a:rPr lang="ar-KW" sz="2800" dirty="0" smtClean="0">
                <a:solidFill>
                  <a:schemeClr val="tx2"/>
                </a:solidFill>
                <a:latin typeface="Calibri" pitchFamily="34" charset="0"/>
                <a:cs typeface="mohammad bold art 1" pitchFamily="2" charset="-78"/>
              </a:rPr>
              <a:t>" </a:t>
            </a:r>
            <a:r>
              <a:rPr lang="ar-KW" sz="2800" dirty="0">
                <a:solidFill>
                  <a:schemeClr val="tx2"/>
                </a:solidFill>
                <a:latin typeface="Calibri" pitchFamily="34" charset="0"/>
                <a:cs typeface="mohammad bold art 1" pitchFamily="2" charset="-78"/>
              </a:rPr>
              <a:t>يجب على أعضاء مجلس إدارة مقدم العرض ومجلس إدارة محل العرض عند تقديمهم توصيات لمساهميهما بخصوص أي عرض التصرف بصفتهم أعضاء مجلس إدارة، دون أي </a:t>
            </a:r>
            <a:r>
              <a:rPr lang="ar-KW" sz="2800" dirty="0" smtClean="0">
                <a:solidFill>
                  <a:schemeClr val="tx2"/>
                </a:solidFill>
                <a:latin typeface="Calibri" pitchFamily="34" charset="0"/>
                <a:cs typeface="mohammad bold art 1" pitchFamily="2" charset="-78"/>
              </a:rPr>
              <a:t>اعتبار </a:t>
            </a:r>
            <a:r>
              <a:rPr lang="ar-KW" sz="2800" dirty="0">
                <a:solidFill>
                  <a:schemeClr val="tx2"/>
                </a:solidFill>
                <a:latin typeface="Calibri" pitchFamily="34" charset="0"/>
                <a:cs typeface="mohammad bold art 1" pitchFamily="2" charset="-78"/>
              </a:rPr>
              <a:t>لحجم ما يملكونه شخصياً </a:t>
            </a:r>
            <a:r>
              <a:rPr lang="ar-KW" sz="2800" dirty="0" smtClean="0">
                <a:solidFill>
                  <a:schemeClr val="tx2"/>
                </a:solidFill>
                <a:latin typeface="Calibri" pitchFamily="34" charset="0"/>
                <a:cs typeface="mohammad bold art 1" pitchFamily="2" charset="-78"/>
              </a:rPr>
              <a:t>أو عائلياً </a:t>
            </a:r>
            <a:r>
              <a:rPr lang="ar-KW" sz="2800" dirty="0">
                <a:solidFill>
                  <a:schemeClr val="tx2"/>
                </a:solidFill>
                <a:latin typeface="Calibri" pitchFamily="34" charset="0"/>
                <a:cs typeface="mohammad bold art 1" pitchFamily="2" charset="-78"/>
              </a:rPr>
              <a:t>من أسهم، أو لأي علاقة شخصية بمقدم العرض أو الشركة محل العرض، </a:t>
            </a:r>
            <a:r>
              <a:rPr lang="ar-KW" sz="2800" b="1" dirty="0">
                <a:solidFill>
                  <a:schemeClr val="tx2"/>
                </a:solidFill>
                <a:latin typeface="Calibri" pitchFamily="34" charset="0"/>
                <a:cs typeface="mohammad bold art 1" pitchFamily="2" charset="-78"/>
              </a:rPr>
              <a:t>وعليهم الحصول على </a:t>
            </a:r>
            <a:r>
              <a:rPr lang="ar-KW" sz="2800" b="1" dirty="0" smtClean="0">
                <a:solidFill>
                  <a:schemeClr val="tx2"/>
                </a:solidFill>
                <a:latin typeface="Calibri" pitchFamily="34" charset="0"/>
                <a:cs typeface="mohammad bold art 1" pitchFamily="2" charset="-78"/>
              </a:rPr>
              <a:t>استشارة </a:t>
            </a:r>
            <a:r>
              <a:rPr lang="ar-KW" sz="2800" b="1" dirty="0">
                <a:solidFill>
                  <a:schemeClr val="tx2"/>
                </a:solidFill>
                <a:latin typeface="Calibri" pitchFamily="34" charset="0"/>
                <a:cs typeface="mohammad bold art 1" pitchFamily="2" charset="-78"/>
              </a:rPr>
              <a:t>مستقلة ومختصة بشأن العرض من مستشار </a:t>
            </a:r>
            <a:r>
              <a:rPr lang="ar-KW" sz="2800" b="1" dirty="0" smtClean="0">
                <a:solidFill>
                  <a:schemeClr val="tx2"/>
                </a:solidFill>
                <a:latin typeface="Calibri" pitchFamily="34" charset="0"/>
                <a:cs typeface="mohammad bold art 1" pitchFamily="2" charset="-78"/>
              </a:rPr>
              <a:t>استثمار</a:t>
            </a:r>
            <a:r>
              <a:rPr lang="ar-KW" sz="2800" b="1" dirty="0">
                <a:solidFill>
                  <a:schemeClr val="tx2"/>
                </a:solidFill>
                <a:latin typeface="Calibri" pitchFamily="34" charset="0"/>
                <a:cs typeface="mohammad bold art 1" pitchFamily="2" charset="-78"/>
              </a:rPr>
              <a:t>، ويجب </a:t>
            </a:r>
            <a:r>
              <a:rPr lang="ar-KW" sz="2800" b="1" dirty="0" smtClean="0">
                <a:solidFill>
                  <a:schemeClr val="tx2"/>
                </a:solidFill>
                <a:latin typeface="Calibri" pitchFamily="34" charset="0"/>
                <a:cs typeface="mohammad bold art 1" pitchFamily="2" charset="-78"/>
              </a:rPr>
              <a:t>اطلاع المساهمين </a:t>
            </a:r>
            <a:r>
              <a:rPr lang="ar-KW" sz="2800" b="1" dirty="0">
                <a:solidFill>
                  <a:schemeClr val="tx2"/>
                </a:solidFill>
                <a:latin typeface="Calibri" pitchFamily="34" charset="0"/>
                <a:cs typeface="mohammad bold art 1" pitchFamily="2" charset="-78"/>
              </a:rPr>
              <a:t>على تفاصيل هذه </a:t>
            </a:r>
            <a:r>
              <a:rPr lang="ar-KW" sz="2800" b="1" dirty="0" smtClean="0">
                <a:solidFill>
                  <a:schemeClr val="tx2"/>
                </a:solidFill>
                <a:latin typeface="Calibri" pitchFamily="34" charset="0"/>
                <a:cs typeface="mohammad bold art 1" pitchFamily="2" charset="-78"/>
              </a:rPr>
              <a:t>الاستشارة </a:t>
            </a:r>
            <a:r>
              <a:rPr lang="ar-KW" sz="2800" dirty="0" smtClean="0">
                <a:solidFill>
                  <a:schemeClr val="tx2"/>
                </a:solidFill>
                <a:latin typeface="Calibri" pitchFamily="34" charset="0"/>
                <a:cs typeface="mohammad bold art 1" pitchFamily="2" charset="-78"/>
              </a:rPr>
              <a:t>".</a:t>
            </a:r>
            <a:endParaRPr lang="en-US" sz="2800" b="1" dirty="0">
              <a:solidFill>
                <a:schemeClr val="tx2"/>
              </a:solidFill>
              <a:latin typeface="Calibri" pitchFamily="34" charset="0"/>
              <a:cs typeface="mohammad bold art 1" pitchFamily="2" charset="-78"/>
            </a:endParaRPr>
          </a:p>
          <a:p>
            <a:pPr algn="r" rtl="1" fontAlgn="base">
              <a:lnSpc>
                <a:spcPct val="115000"/>
              </a:lnSpc>
              <a:spcBef>
                <a:spcPts val="0"/>
              </a:spcBef>
              <a:spcAft>
                <a:spcPts val="1000"/>
              </a:spcAft>
              <a:buFont typeface="+mj-lt"/>
              <a:buAutoNum type="arabicPeriod" startAt="3"/>
            </a:pPr>
            <a:endParaRPr lang="ar-KW" sz="3800" dirty="0">
              <a:solidFill>
                <a:srgbClr val="1F497D"/>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26</a:t>
            </a:fld>
            <a:endParaRPr lang="en-GB" dirty="0">
              <a:solidFill>
                <a:prstClr val="black">
                  <a:tint val="75000"/>
                </a:prstClr>
              </a:solidFill>
            </a:endParaRPr>
          </a:p>
        </p:txBody>
      </p:sp>
    </p:spTree>
    <p:extLst>
      <p:ext uri="{BB962C8B-B14F-4D97-AF65-F5344CB8AC3E}">
        <p14:creationId xmlns:p14="http://schemas.microsoft.com/office/powerpoint/2010/main" val="36880405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2800" b="1" dirty="0">
                <a:solidFill>
                  <a:srgbClr val="FF0000"/>
                </a:solidFill>
                <a:cs typeface="mohammad bold art 1" pitchFamily="2" charset="-78"/>
              </a:rPr>
              <a:t>حالات تقديم </a:t>
            </a:r>
            <a:r>
              <a:rPr lang="ar-KW" sz="2800" b="1" dirty="0" smtClean="0">
                <a:solidFill>
                  <a:srgbClr val="FF0000"/>
                </a:solidFill>
                <a:cs typeface="mohammad bold art 1" pitchFamily="2" charset="-78"/>
              </a:rPr>
              <a:t>استشارة الاستثمار </a:t>
            </a:r>
            <a:br>
              <a:rPr lang="ar-KW" sz="2800" b="1" dirty="0" smtClean="0">
                <a:solidFill>
                  <a:srgbClr val="FF0000"/>
                </a:solidFill>
                <a:cs typeface="mohammad bold art 1" pitchFamily="2" charset="-78"/>
              </a:rPr>
            </a:br>
            <a:r>
              <a:rPr lang="ar-KW" sz="2800" b="1" dirty="0" smtClean="0">
                <a:solidFill>
                  <a:srgbClr val="FF0000"/>
                </a:solidFill>
                <a:cs typeface="mohammad bold art 1" pitchFamily="2" charset="-78"/>
              </a:rPr>
              <a:t>المستقلة </a:t>
            </a:r>
            <a:r>
              <a:rPr lang="ar-KW" sz="2800" b="1" dirty="0">
                <a:solidFill>
                  <a:srgbClr val="FF0000"/>
                </a:solidFill>
                <a:cs typeface="mohammad bold art 1" pitchFamily="2" charset="-78"/>
              </a:rPr>
              <a:t>لمقدمي عرض </a:t>
            </a:r>
            <a:r>
              <a:rPr lang="ar-KW" sz="2800" b="1" dirty="0" smtClean="0">
                <a:solidFill>
                  <a:srgbClr val="FF0000"/>
                </a:solidFill>
                <a:cs typeface="mohammad bold art 1" pitchFamily="2" charset="-78"/>
              </a:rPr>
              <a:t>الاستحواذ</a:t>
            </a:r>
            <a:endParaRPr lang="en-US" sz="2800" b="1" dirty="0">
              <a:solidFill>
                <a:srgbClr val="FF0000"/>
              </a:solidFill>
              <a:cs typeface="mohammad bold art 1" pitchFamily="2" charset="-7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8629163"/>
              </p:ext>
            </p:extLst>
          </p:nvPr>
        </p:nvGraphicFramePr>
        <p:xfrm>
          <a:off x="683567" y="1556793"/>
          <a:ext cx="7850833" cy="4095171"/>
        </p:xfrm>
        <a:graphic>
          <a:graphicData uri="http://schemas.openxmlformats.org/drawingml/2006/table">
            <a:tbl>
              <a:tblPr rtl="1" firstRow="1" firstCol="1" bandRow="1">
                <a:tableStyleId>{5C22544A-7EE6-4342-B048-85BDC9FD1C3A}</a:tableStyleId>
              </a:tblPr>
              <a:tblGrid>
                <a:gridCol w="3356284"/>
                <a:gridCol w="2262345"/>
                <a:gridCol w="2232204"/>
              </a:tblGrid>
              <a:tr h="576063">
                <a:tc>
                  <a:txBody>
                    <a:bodyPr/>
                    <a:lstStyle/>
                    <a:p>
                      <a:pPr marL="0" marR="0" algn="ctr" rtl="1">
                        <a:lnSpc>
                          <a:spcPct val="115000"/>
                        </a:lnSpc>
                        <a:spcBef>
                          <a:spcPts val="0"/>
                        </a:spcBef>
                        <a:spcAft>
                          <a:spcPts val="0"/>
                        </a:spcAft>
                      </a:pPr>
                      <a:r>
                        <a:rPr lang="ar-KW" sz="1800" dirty="0" smtClean="0">
                          <a:effectLst/>
                          <a:cs typeface="mohammad bold art 1" pitchFamily="2" charset="-78"/>
                        </a:rPr>
                        <a:t>مقدمو </a:t>
                      </a:r>
                      <a:r>
                        <a:rPr lang="ar-KW" sz="1800" dirty="0">
                          <a:effectLst/>
                          <a:cs typeface="mohammad bold art 1" pitchFamily="2" charset="-78"/>
                        </a:rPr>
                        <a:t>عرض </a:t>
                      </a:r>
                      <a:r>
                        <a:rPr lang="ar-KW" sz="1800" dirty="0" smtClean="0">
                          <a:effectLst/>
                          <a:cs typeface="mohammad bold art 1" pitchFamily="2" charset="-78"/>
                        </a:rPr>
                        <a:t>الاستحواذ</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pPr>
                      <a:r>
                        <a:rPr lang="ar-KW" sz="1800" dirty="0" smtClean="0">
                          <a:effectLst/>
                          <a:cs typeface="mohammad bold art 1" pitchFamily="2" charset="-78"/>
                        </a:rPr>
                        <a:t>الاستحواذ الاختياري</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pPr>
                      <a:r>
                        <a:rPr lang="ar-KW" sz="1800" dirty="0" smtClean="0">
                          <a:effectLst/>
                          <a:cs typeface="mohammad bold art 1" pitchFamily="2" charset="-78"/>
                        </a:rPr>
                        <a:t>الاستحواذ </a:t>
                      </a:r>
                      <a:r>
                        <a:rPr lang="ar-KW" sz="1800" dirty="0">
                          <a:effectLst/>
                          <a:cs typeface="mohammad bold art 1" pitchFamily="2" charset="-78"/>
                        </a:rPr>
                        <a:t>الإلزامي</a:t>
                      </a:r>
                      <a:endParaRPr lang="en-US" sz="1100" dirty="0">
                        <a:effectLst/>
                        <a:latin typeface="Calibri"/>
                        <a:ea typeface="Calibri"/>
                        <a:cs typeface="mohammad bold art 1" pitchFamily="2" charset="-78"/>
                      </a:endParaRPr>
                    </a:p>
                  </a:txBody>
                  <a:tcPr marL="68580" marR="68580" marT="0" marB="0" anchor="ctr"/>
                </a:tc>
              </a:tr>
              <a:tr h="589875">
                <a:tc>
                  <a:txBody>
                    <a:bodyPr/>
                    <a:lstStyle/>
                    <a:p>
                      <a:pPr marL="0" marR="0" algn="r" rtl="1">
                        <a:lnSpc>
                          <a:spcPct val="115000"/>
                        </a:lnSpc>
                        <a:spcBef>
                          <a:spcPts val="0"/>
                        </a:spcBef>
                        <a:spcAft>
                          <a:spcPts val="0"/>
                        </a:spcAft>
                      </a:pPr>
                      <a:r>
                        <a:rPr lang="ar-KW" sz="1800" dirty="0">
                          <a:effectLst/>
                          <a:cs typeface="mohammad bold art 1" pitchFamily="2" charset="-78"/>
                        </a:rPr>
                        <a:t>شركة مدرجة ومرخص لها</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r>
              <a:tr h="584597">
                <a:tc>
                  <a:txBody>
                    <a:bodyPr/>
                    <a:lstStyle/>
                    <a:p>
                      <a:pPr marL="0" marR="0" algn="r" rtl="1">
                        <a:lnSpc>
                          <a:spcPct val="115000"/>
                        </a:lnSpc>
                        <a:spcBef>
                          <a:spcPts val="0"/>
                        </a:spcBef>
                        <a:spcAft>
                          <a:spcPts val="0"/>
                        </a:spcAft>
                      </a:pPr>
                      <a:r>
                        <a:rPr lang="ar-KW" sz="1800" dirty="0">
                          <a:effectLst/>
                          <a:cs typeface="mohammad bold art 1" pitchFamily="2" charset="-78"/>
                        </a:rPr>
                        <a:t>شركة مدرجة وغير مرخص لها</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r>
              <a:tr h="669548">
                <a:tc>
                  <a:txBody>
                    <a:bodyPr/>
                    <a:lstStyle/>
                    <a:p>
                      <a:pPr marL="0" marR="0" algn="r" rtl="1">
                        <a:lnSpc>
                          <a:spcPct val="115000"/>
                        </a:lnSpc>
                        <a:spcBef>
                          <a:spcPts val="0"/>
                        </a:spcBef>
                        <a:spcAft>
                          <a:spcPts val="0"/>
                        </a:spcAft>
                      </a:pPr>
                      <a:r>
                        <a:rPr lang="ar-KW" sz="1800" dirty="0">
                          <a:effectLst/>
                          <a:cs typeface="mohammad bold art 1" pitchFamily="2" charset="-78"/>
                        </a:rPr>
                        <a:t>شركة غير مدرجة ومرخص لها</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r>
              <a:tr h="656663">
                <a:tc>
                  <a:txBody>
                    <a:bodyPr/>
                    <a:lstStyle/>
                    <a:p>
                      <a:pPr marL="0" marR="0" algn="r" rtl="1">
                        <a:lnSpc>
                          <a:spcPct val="115000"/>
                        </a:lnSpc>
                        <a:spcBef>
                          <a:spcPts val="0"/>
                        </a:spcBef>
                        <a:spcAft>
                          <a:spcPts val="0"/>
                        </a:spcAft>
                      </a:pPr>
                      <a:r>
                        <a:rPr lang="ar-KW" sz="1800" dirty="0">
                          <a:effectLst/>
                          <a:cs typeface="mohammad bold art 1" pitchFamily="2" charset="-78"/>
                        </a:rPr>
                        <a:t>شركة غير مدرجة وغير مرخص لها</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r>
              <a:tr h="564061">
                <a:tc>
                  <a:txBody>
                    <a:bodyPr/>
                    <a:lstStyle/>
                    <a:p>
                      <a:pPr marL="0" marR="0" algn="r" rtl="1">
                        <a:lnSpc>
                          <a:spcPct val="115000"/>
                        </a:lnSpc>
                        <a:spcBef>
                          <a:spcPts val="0"/>
                        </a:spcBef>
                        <a:spcAft>
                          <a:spcPts val="0"/>
                        </a:spcAft>
                      </a:pPr>
                      <a:r>
                        <a:rPr lang="ar-KW" sz="1800" dirty="0">
                          <a:effectLst/>
                          <a:cs typeface="mohammad bold art 1" pitchFamily="2" charset="-78"/>
                        </a:rPr>
                        <a:t>شركة غير كويتية</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0">
                        <a:lnSpc>
                          <a:spcPct val="115000"/>
                        </a:lnSpc>
                        <a:spcBef>
                          <a:spcPts val="0"/>
                        </a:spcBef>
                        <a:spcAft>
                          <a:spcPts val="0"/>
                        </a:spcAft>
                      </a:pPr>
                      <a:r>
                        <a:rPr lang="en-US" sz="1800" dirty="0">
                          <a:effectLst/>
                          <a:cs typeface="mohammad bold art 1" pitchFamily="2" charset="-78"/>
                          <a:sym typeface="Symbol"/>
                        </a:rPr>
                        <a:t></a:t>
                      </a:r>
                      <a:endParaRPr lang="en-US" sz="1100" dirty="0">
                        <a:effectLst/>
                        <a:latin typeface="Calibri"/>
                        <a:ea typeface="Calibri"/>
                        <a:cs typeface="mohammad bold art 1" pitchFamily="2" charset="-78"/>
                      </a:endParaRPr>
                    </a:p>
                  </a:txBody>
                  <a:tcPr marL="68580" marR="68580" marT="0" marB="0" anchor="ctr"/>
                </a:tc>
              </a:tr>
              <a:tr h="454364">
                <a:tc>
                  <a:txBody>
                    <a:bodyPr/>
                    <a:lstStyle/>
                    <a:p>
                      <a:pPr marL="0" marR="0" algn="r" rtl="1">
                        <a:lnSpc>
                          <a:spcPct val="115000"/>
                        </a:lnSpc>
                        <a:spcBef>
                          <a:spcPts val="0"/>
                        </a:spcBef>
                        <a:spcAft>
                          <a:spcPts val="0"/>
                        </a:spcAft>
                      </a:pPr>
                      <a:r>
                        <a:rPr lang="ar-KW" sz="1800" dirty="0">
                          <a:effectLst/>
                          <a:cs typeface="mohammad bold art 1" pitchFamily="2" charset="-78"/>
                        </a:rPr>
                        <a:t>شخص طبيعي</a:t>
                      </a:r>
                      <a:endParaRPr lang="en-US" sz="1100" dirty="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pPr>
                      <a:r>
                        <a:rPr lang="en-US" sz="1800">
                          <a:effectLst/>
                          <a:cs typeface="mohammad bold art 1" pitchFamily="2" charset="-78"/>
                        </a:rPr>
                        <a:t>X</a:t>
                      </a:r>
                      <a:endParaRPr lang="en-US" sz="1100">
                        <a:effectLst/>
                        <a:latin typeface="Calibri"/>
                        <a:ea typeface="Calibri"/>
                        <a:cs typeface="mohammad bold art 1" pitchFamily="2" charset="-78"/>
                      </a:endParaRPr>
                    </a:p>
                  </a:txBody>
                  <a:tcPr marL="68580" marR="68580" marT="0" marB="0" anchor="ctr"/>
                </a:tc>
                <a:tc>
                  <a:txBody>
                    <a:bodyPr/>
                    <a:lstStyle/>
                    <a:p>
                      <a:pPr marL="0" marR="0" algn="ctr" rtl="1">
                        <a:lnSpc>
                          <a:spcPct val="115000"/>
                        </a:lnSpc>
                        <a:spcBef>
                          <a:spcPts val="0"/>
                        </a:spcBef>
                        <a:spcAft>
                          <a:spcPts val="0"/>
                        </a:spcAft>
                      </a:pPr>
                      <a:r>
                        <a:rPr lang="en-US" sz="1800" dirty="0">
                          <a:effectLst/>
                          <a:cs typeface="mohammad bold art 1" pitchFamily="2" charset="-78"/>
                        </a:rPr>
                        <a:t>X</a:t>
                      </a:r>
                      <a:endParaRPr lang="en-US" sz="1100" dirty="0">
                        <a:effectLst/>
                        <a:latin typeface="Calibri"/>
                        <a:ea typeface="Calibri"/>
                        <a:cs typeface="mohammad bold art 1" pitchFamily="2" charset="-78"/>
                      </a:endParaRPr>
                    </a:p>
                  </a:txBody>
                  <a:tcPr marL="68580" marR="68580" marT="0" marB="0" anchor="ctr"/>
                </a:tc>
              </a:tr>
            </a:tbl>
          </a:graphicData>
        </a:graphic>
      </p:graphicFrame>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27</a:t>
            </a:fld>
            <a:endParaRPr lang="en-GB" dirty="0">
              <a:solidFill>
                <a:prstClr val="black">
                  <a:tint val="75000"/>
                </a:prstClr>
              </a:solidFill>
            </a:endParaRPr>
          </a:p>
        </p:txBody>
      </p:sp>
    </p:spTree>
    <p:extLst>
      <p:ext uri="{BB962C8B-B14F-4D97-AF65-F5344CB8AC3E}">
        <p14:creationId xmlns:p14="http://schemas.microsoft.com/office/powerpoint/2010/main" val="822324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سابعاً: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سعـــــر العــــرض</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28</a:t>
            </a:fld>
            <a:endParaRPr lang="en-GB">
              <a:solidFill>
                <a:prstClr val="black">
                  <a:tint val="75000"/>
                </a:prstClr>
              </a:solidFill>
            </a:endParaRPr>
          </a:p>
        </p:txBody>
      </p:sp>
    </p:spTree>
    <p:extLst>
      <p:ext uri="{BB962C8B-B14F-4D97-AF65-F5344CB8AC3E}">
        <p14:creationId xmlns:p14="http://schemas.microsoft.com/office/powerpoint/2010/main" val="30384421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الاختياري:</a:t>
            </a:r>
            <a:endParaRPr lang="en-US" sz="3000" b="1" dirty="0">
              <a:solidFill>
                <a:srgbClr val="FF0000"/>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29</a:t>
            </a:fld>
            <a:endParaRPr lang="en-GB" dirty="0">
              <a:solidFill>
                <a:prstClr val="black">
                  <a:tint val="75000"/>
                </a:prstClr>
              </a:solidFill>
            </a:endParaRPr>
          </a:p>
        </p:txBody>
      </p:sp>
      <p:sp>
        <p:nvSpPr>
          <p:cNvPr id="3" name="Content Placeholder 2"/>
          <p:cNvSpPr>
            <a:spLocks noGrp="1"/>
          </p:cNvSpPr>
          <p:nvPr>
            <p:ph idx="1"/>
          </p:nvPr>
        </p:nvSpPr>
        <p:spPr/>
        <p:txBody>
          <a:bodyPr>
            <a:normAutofit/>
          </a:bodyPr>
          <a:lstStyle/>
          <a:p>
            <a:pPr marL="0" indent="0" algn="justLow" rtl="1">
              <a:buNone/>
            </a:pPr>
            <a:endParaRPr lang="ar-KW" dirty="0" smtClean="0">
              <a:solidFill>
                <a:schemeClr val="tx2"/>
              </a:solidFill>
              <a:latin typeface="Calibri" pitchFamily="34" charset="0"/>
            </a:endParaRPr>
          </a:p>
          <a:p>
            <a:pPr marL="0" indent="0" algn="justLow" rtl="1">
              <a:buNone/>
            </a:pPr>
            <a:r>
              <a:rPr lang="ar-KW" sz="3000" dirty="0">
                <a:solidFill>
                  <a:schemeClr val="tx2"/>
                </a:solidFill>
                <a:latin typeface="Calibri" pitchFamily="34" charset="0"/>
                <a:cs typeface="mohammad bold art 1" pitchFamily="2" charset="-78"/>
              </a:rPr>
              <a:t>سعر العرض خاضع لموافقة الجمعية العامة لمقدم ولمحل العرض، فإذا كان سعر عرض السهم لم يمثل قيمة عادلة لأي جمعية عامة لكلا الطرفين (مقدم العرض ومحل العرض) لمساهمي الشركة مقدم العرض والشركة محل العرض كل على حدة الموافقة أو الرفض على العرض.</a:t>
            </a:r>
            <a:endParaRPr lang="en-US" sz="3000"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3755419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000" b="1" dirty="0" smtClean="0">
                <a:solidFill>
                  <a:srgbClr val="FF0000"/>
                </a:solidFill>
                <a:latin typeface="Calibri" pitchFamily="34" charset="0"/>
                <a:cs typeface="mohammad bold art 1" pitchFamily="2" charset="-78"/>
              </a:rPr>
              <a:t>أولاً: </a:t>
            </a:r>
          </a:p>
          <a:p>
            <a:pPr marL="0" lvl="0" indent="0" algn="ctr" rtl="1" fontAlgn="base">
              <a:spcBef>
                <a:spcPct val="0"/>
              </a:spcBef>
              <a:spcAft>
                <a:spcPts val="600"/>
              </a:spcAft>
              <a:buNone/>
            </a:pPr>
            <a:r>
              <a:rPr lang="ar-KW" sz="5000" b="1" dirty="0" smtClean="0">
                <a:solidFill>
                  <a:schemeClr val="tx2"/>
                </a:solidFill>
                <a:latin typeface="Calibri" pitchFamily="34" charset="0"/>
                <a:cs typeface="mohammad bold art 1" pitchFamily="2" charset="-78"/>
              </a:rPr>
              <a:t>مستنـــد العـــرض</a:t>
            </a:r>
            <a:endParaRPr lang="ar-KW" sz="50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a:t>
            </a:fld>
            <a:endParaRPr lang="en-GB">
              <a:solidFill>
                <a:prstClr val="black">
                  <a:tint val="75000"/>
                </a:prstClr>
              </a:solidFill>
            </a:endParaRPr>
          </a:p>
        </p:txBody>
      </p:sp>
    </p:spTree>
    <p:extLst>
      <p:ext uri="{BB962C8B-B14F-4D97-AF65-F5344CB8AC3E}">
        <p14:creationId xmlns:p14="http://schemas.microsoft.com/office/powerpoint/2010/main" val="34713273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الإلزامي:</a:t>
            </a:r>
            <a:endParaRPr lang="en-US" sz="3000" b="1" dirty="0">
              <a:solidFill>
                <a:srgbClr val="FF0000"/>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30</a:t>
            </a:fld>
            <a:endParaRPr lang="en-GB" dirty="0">
              <a:solidFill>
                <a:prstClr val="black">
                  <a:tint val="75000"/>
                </a:prstClr>
              </a:solidFill>
            </a:endParaRPr>
          </a:p>
        </p:txBody>
      </p:sp>
      <p:sp>
        <p:nvSpPr>
          <p:cNvPr id="3" name="Content Placeholder 2"/>
          <p:cNvSpPr>
            <a:spLocks noGrp="1"/>
          </p:cNvSpPr>
          <p:nvPr>
            <p:ph idx="1"/>
          </p:nvPr>
        </p:nvSpPr>
        <p:spPr>
          <a:xfrm>
            <a:off x="457200" y="1268760"/>
            <a:ext cx="8229600" cy="4525963"/>
          </a:xfrm>
        </p:spPr>
        <p:txBody>
          <a:bodyPr>
            <a:noAutofit/>
          </a:bodyPr>
          <a:lstStyle/>
          <a:p>
            <a:pPr marL="0" indent="0" algn="just" rtl="1">
              <a:buNone/>
            </a:pPr>
            <a:r>
              <a:rPr lang="ar-KW" sz="2200" dirty="0" smtClean="0">
                <a:solidFill>
                  <a:schemeClr val="tx2"/>
                </a:solidFill>
                <a:latin typeface="Calibri" pitchFamily="34" charset="0"/>
                <a:cs typeface="mohammad bold art 1" pitchFamily="2" charset="-78"/>
              </a:rPr>
              <a:t>بناءً على قرار </a:t>
            </a:r>
            <a:r>
              <a:rPr lang="ar-KW" sz="2200" dirty="0">
                <a:solidFill>
                  <a:schemeClr val="tx2"/>
                </a:solidFill>
                <a:latin typeface="Calibri" pitchFamily="34" charset="0"/>
                <a:cs typeface="mohammad bold art 1" pitchFamily="2" charset="-78"/>
              </a:rPr>
              <a:t>مجلس المفوضين رقم: </a:t>
            </a:r>
            <a:r>
              <a:rPr lang="ar-KW" sz="2200" dirty="0" err="1" smtClean="0">
                <a:solidFill>
                  <a:schemeClr val="tx2"/>
                </a:solidFill>
                <a:latin typeface="Calibri" pitchFamily="34" charset="0"/>
                <a:cs typeface="mohammad bold art 1" pitchFamily="2" charset="-78"/>
              </a:rPr>
              <a:t>م.م.ه</a:t>
            </a:r>
            <a:r>
              <a:rPr lang="ar-KW" sz="2200" dirty="0" smtClean="0">
                <a:solidFill>
                  <a:schemeClr val="tx2"/>
                </a:solidFill>
                <a:latin typeface="Calibri" pitchFamily="34" charset="0"/>
                <a:cs typeface="mohammad bold art 1" pitchFamily="2" charset="-78"/>
              </a:rPr>
              <a:t>ـ 10-12 </a:t>
            </a:r>
            <a:r>
              <a:rPr lang="ar-KW" sz="2200" dirty="0">
                <a:solidFill>
                  <a:schemeClr val="tx2"/>
                </a:solidFill>
                <a:latin typeface="Calibri" pitchFamily="34" charset="0"/>
                <a:cs typeface="mohammad bold art 1" pitchFamily="2" charset="-78"/>
              </a:rPr>
              <a:t>لسنة 2013، تم تعديل نص </a:t>
            </a:r>
            <a:r>
              <a:rPr lang="ar-KW" sz="2200" dirty="0" smtClean="0">
                <a:solidFill>
                  <a:schemeClr val="tx2"/>
                </a:solidFill>
                <a:latin typeface="Calibri" pitchFamily="34" charset="0"/>
                <a:cs typeface="mohammad bold art 1" pitchFamily="2" charset="-78"/>
              </a:rPr>
              <a:t>المادة </a:t>
            </a:r>
            <a:r>
              <a:rPr lang="ar-KW" sz="2200" dirty="0">
                <a:solidFill>
                  <a:schemeClr val="tx2"/>
                </a:solidFill>
                <a:latin typeface="Calibri" pitchFamily="34" charset="0"/>
                <a:cs typeface="mohammad bold art 1" pitchFamily="2" charset="-78"/>
              </a:rPr>
              <a:t>(274) إلى التالي:</a:t>
            </a:r>
            <a:endParaRPr lang="en-US" sz="2200" dirty="0">
              <a:solidFill>
                <a:schemeClr val="tx2"/>
              </a:solidFill>
              <a:latin typeface="Calibri" pitchFamily="34" charset="0"/>
              <a:cs typeface="mohammad bold art 1" pitchFamily="2" charset="-78"/>
            </a:endParaRPr>
          </a:p>
          <a:p>
            <a:pPr marL="0" indent="0" algn="just" rtl="1">
              <a:buNone/>
            </a:pPr>
            <a:r>
              <a:rPr lang="en-US" sz="2200" b="1" dirty="0">
                <a:solidFill>
                  <a:schemeClr val="tx2"/>
                </a:solidFill>
                <a:latin typeface="Calibri" pitchFamily="34" charset="0"/>
                <a:cs typeface="mohammad bold art 1" pitchFamily="2" charset="-78"/>
              </a:rPr>
              <a:t>“</a:t>
            </a:r>
            <a:r>
              <a:rPr lang="ar-KW" sz="2200" dirty="0">
                <a:solidFill>
                  <a:schemeClr val="tx2"/>
                </a:solidFill>
                <a:latin typeface="Calibri" pitchFamily="34" charset="0"/>
                <a:cs typeface="mohammad bold art 1" pitchFamily="2" charset="-78"/>
              </a:rPr>
              <a:t>يجب أن يكون العرض المقدم بموجب العرض الإلزامي، عرضاً نقدياً لا يقل عن، إما:</a:t>
            </a:r>
            <a:endParaRPr lang="en-US" sz="2200" dirty="0">
              <a:solidFill>
                <a:schemeClr val="tx2"/>
              </a:solidFill>
              <a:latin typeface="Calibri" pitchFamily="34" charset="0"/>
              <a:cs typeface="mohammad bold art 1" pitchFamily="2" charset="-78"/>
            </a:endParaRPr>
          </a:p>
          <a:p>
            <a:pPr marL="0" lvl="0" indent="0" algn="just" rtl="1">
              <a:buNone/>
            </a:pPr>
            <a:r>
              <a:rPr lang="ar-SA" sz="2200" dirty="0">
                <a:solidFill>
                  <a:schemeClr val="tx2"/>
                </a:solidFill>
                <a:latin typeface="Calibri" pitchFamily="34" charset="0"/>
                <a:cs typeface="mohammad bold art 1" pitchFamily="2" charset="-78"/>
              </a:rPr>
              <a:t>المتوسط المرجح للسعر اليومي في </a:t>
            </a:r>
            <a:r>
              <a:rPr lang="ar-SA" sz="2200" u="sng" dirty="0">
                <a:solidFill>
                  <a:schemeClr val="tx2"/>
                </a:solidFill>
                <a:latin typeface="Calibri" pitchFamily="34" charset="0"/>
                <a:cs typeface="mohammad bold art 1" pitchFamily="2" charset="-78"/>
              </a:rPr>
              <a:t>البورصة</a:t>
            </a:r>
            <a:r>
              <a:rPr lang="ar-SA" sz="2200" dirty="0">
                <a:solidFill>
                  <a:schemeClr val="tx2"/>
                </a:solidFill>
                <a:latin typeface="Calibri" pitchFamily="34" charset="0"/>
                <a:cs typeface="mohammad bold art 1" pitchFamily="2" charset="-78"/>
              </a:rPr>
              <a:t> للشركة محل العرض خلال الأشهر الستة السابقة لتاريخ الإفصاح عن عرض </a:t>
            </a:r>
            <a:r>
              <a:rPr lang="ar-SA" sz="2200" dirty="0" smtClean="0">
                <a:solidFill>
                  <a:schemeClr val="tx2"/>
                </a:solidFill>
                <a:latin typeface="Calibri" pitchFamily="34" charset="0"/>
                <a:cs typeface="mohammad bold art 1" pitchFamily="2" charset="-78"/>
              </a:rPr>
              <a:t>ال</a:t>
            </a:r>
            <a:r>
              <a:rPr lang="ar-KW" sz="2200" dirty="0">
                <a:solidFill>
                  <a:schemeClr val="tx2"/>
                </a:solidFill>
                <a:latin typeface="Calibri" pitchFamily="34" charset="0"/>
                <a:cs typeface="mohammad bold art 1" pitchFamily="2" charset="-78"/>
              </a:rPr>
              <a:t>ا</a:t>
            </a:r>
            <a:r>
              <a:rPr lang="ar-SA" sz="2200" dirty="0" err="1" smtClean="0">
                <a:solidFill>
                  <a:schemeClr val="tx2"/>
                </a:solidFill>
                <a:latin typeface="Calibri" pitchFamily="34" charset="0"/>
                <a:cs typeface="mohammad bold art 1" pitchFamily="2" charset="-78"/>
              </a:rPr>
              <a:t>ستحواذ</a:t>
            </a:r>
            <a:r>
              <a:rPr lang="ar-SA" sz="2200" dirty="0" smtClean="0">
                <a:solidFill>
                  <a:schemeClr val="tx2"/>
                </a:solidFill>
                <a:latin typeface="Calibri" pitchFamily="34" charset="0"/>
                <a:cs typeface="mohammad bold art 1" pitchFamily="2" charset="-78"/>
              </a:rPr>
              <a:t> </a:t>
            </a:r>
            <a:r>
              <a:rPr lang="ar-SA" sz="2200" dirty="0">
                <a:solidFill>
                  <a:schemeClr val="tx2"/>
                </a:solidFill>
                <a:latin typeface="Calibri" pitchFamily="34" charset="0"/>
                <a:cs typeface="mohammad bold art 1" pitchFamily="2" charset="-78"/>
              </a:rPr>
              <a:t>الإلزامي، وتحتسب البورصة ذلك السعر. أو؛</a:t>
            </a:r>
            <a:endParaRPr lang="en-US" sz="2200" dirty="0">
              <a:solidFill>
                <a:schemeClr val="tx2"/>
              </a:solidFill>
              <a:latin typeface="Calibri" pitchFamily="34" charset="0"/>
              <a:cs typeface="mohammad bold art 1" pitchFamily="2" charset="-78"/>
            </a:endParaRPr>
          </a:p>
          <a:p>
            <a:pPr marL="0" lvl="0" indent="0" algn="just" rtl="1">
              <a:buNone/>
            </a:pPr>
            <a:r>
              <a:rPr lang="ar-SA" sz="2200" dirty="0">
                <a:solidFill>
                  <a:schemeClr val="tx2"/>
                </a:solidFill>
                <a:latin typeface="Calibri" pitchFamily="34" charset="0"/>
                <a:cs typeface="mohammad bold art 1" pitchFamily="2" charset="-78"/>
              </a:rPr>
              <a:t>أعلى سعر مدفوع من قبل مقدم العرض، أو أي طرف تابع له أو متحالف معه، خلال الأشهر الستة السابقة لتاريخ الإفصاح عن عرض </a:t>
            </a:r>
            <a:r>
              <a:rPr lang="ar-SA" sz="2200" dirty="0" smtClean="0">
                <a:solidFill>
                  <a:schemeClr val="tx2"/>
                </a:solidFill>
                <a:latin typeface="Calibri" pitchFamily="34" charset="0"/>
                <a:cs typeface="mohammad bold art 1" pitchFamily="2" charset="-78"/>
              </a:rPr>
              <a:t>ال</a:t>
            </a:r>
            <a:r>
              <a:rPr lang="ar-KW" sz="2200" dirty="0" smtClean="0">
                <a:solidFill>
                  <a:schemeClr val="tx2"/>
                </a:solidFill>
                <a:latin typeface="Calibri" pitchFamily="34" charset="0"/>
                <a:cs typeface="mohammad bold art 1" pitchFamily="2" charset="-78"/>
              </a:rPr>
              <a:t>ا</a:t>
            </a:r>
            <a:r>
              <a:rPr lang="ar-SA" sz="2200" dirty="0" err="1" smtClean="0">
                <a:solidFill>
                  <a:schemeClr val="tx2"/>
                </a:solidFill>
                <a:latin typeface="Calibri" pitchFamily="34" charset="0"/>
                <a:cs typeface="mohammad bold art 1" pitchFamily="2" charset="-78"/>
              </a:rPr>
              <a:t>ستحواذ</a:t>
            </a:r>
            <a:r>
              <a:rPr lang="ar-SA" sz="2200" dirty="0" smtClean="0">
                <a:solidFill>
                  <a:schemeClr val="tx2"/>
                </a:solidFill>
                <a:latin typeface="Calibri" pitchFamily="34" charset="0"/>
                <a:cs typeface="mohammad bold art 1" pitchFamily="2" charset="-78"/>
              </a:rPr>
              <a:t> </a:t>
            </a:r>
            <a:r>
              <a:rPr lang="ar-SA" sz="2200" dirty="0">
                <a:solidFill>
                  <a:schemeClr val="tx2"/>
                </a:solidFill>
                <a:latin typeface="Calibri" pitchFamily="34" charset="0"/>
                <a:cs typeface="mohammad bold art 1" pitchFamily="2" charset="-78"/>
              </a:rPr>
              <a:t>الإلزامي.</a:t>
            </a:r>
            <a:endParaRPr lang="en-US" sz="2200" dirty="0">
              <a:solidFill>
                <a:schemeClr val="tx2"/>
              </a:solidFill>
              <a:latin typeface="Calibri" pitchFamily="34" charset="0"/>
              <a:cs typeface="mohammad bold art 1" pitchFamily="2" charset="-78"/>
            </a:endParaRPr>
          </a:p>
          <a:p>
            <a:pPr marL="0" indent="0" algn="just" rtl="1">
              <a:buNone/>
            </a:pPr>
            <a:r>
              <a:rPr lang="ar-SA" sz="2200" dirty="0">
                <a:solidFill>
                  <a:schemeClr val="tx2"/>
                </a:solidFill>
                <a:latin typeface="Calibri" pitchFamily="34" charset="0"/>
                <a:cs typeface="mohammad bold art 1" pitchFamily="2" charset="-78"/>
              </a:rPr>
              <a:t>أيهما أعلى.</a:t>
            </a:r>
            <a:r>
              <a:rPr lang="ar-SA" sz="2200" b="1" dirty="0">
                <a:solidFill>
                  <a:schemeClr val="tx2"/>
                </a:solidFill>
                <a:latin typeface="Calibri" pitchFamily="34" charset="0"/>
                <a:cs typeface="mohammad bold art 1" pitchFamily="2" charset="-78"/>
              </a:rPr>
              <a:t>"</a:t>
            </a:r>
            <a:endParaRPr lang="en-US" sz="2200" b="1" dirty="0">
              <a:solidFill>
                <a:schemeClr val="tx2"/>
              </a:solidFill>
              <a:latin typeface="Calibri" pitchFamily="34" charset="0"/>
              <a:cs typeface="mohammad bold art 1" pitchFamily="2" charset="-78"/>
            </a:endParaRPr>
          </a:p>
          <a:p>
            <a:pPr marL="0" indent="0" algn="just" rtl="1">
              <a:buNone/>
            </a:pPr>
            <a:r>
              <a:rPr lang="ar-KW" sz="2200" b="1" u="sng" dirty="0" smtClean="0">
                <a:solidFill>
                  <a:schemeClr val="tx2"/>
                </a:solidFill>
                <a:latin typeface="Calibri" pitchFamily="34" charset="0"/>
                <a:cs typeface="mohammad bold art 1" pitchFamily="2" charset="-78"/>
              </a:rPr>
              <a:t>ملاحظة</a:t>
            </a:r>
            <a:r>
              <a:rPr lang="ar-KW" sz="2200" b="1" u="sng" dirty="0">
                <a:solidFill>
                  <a:schemeClr val="tx2"/>
                </a:solidFill>
                <a:latin typeface="Calibri" pitchFamily="34" charset="0"/>
                <a:cs typeface="mohammad bold art 1" pitchFamily="2" charset="-78"/>
              </a:rPr>
              <a:t>:</a:t>
            </a:r>
            <a:r>
              <a:rPr lang="ar-KW" sz="2200" dirty="0">
                <a:solidFill>
                  <a:schemeClr val="tx2"/>
                </a:solidFill>
                <a:latin typeface="Calibri" pitchFamily="34" charset="0"/>
                <a:cs typeface="mohammad bold art 1" pitchFamily="2" charset="-78"/>
              </a:rPr>
              <a:t> السعر الوارد في المادة (274) هو الحد الأدنى لسعر العرض في حالات </a:t>
            </a:r>
            <a:r>
              <a:rPr lang="ar-KW" sz="2200" dirty="0" smtClean="0">
                <a:solidFill>
                  <a:schemeClr val="tx2"/>
                </a:solidFill>
                <a:latin typeface="Calibri" pitchFamily="34" charset="0"/>
                <a:cs typeface="mohammad bold art 1" pitchFamily="2" charset="-78"/>
              </a:rPr>
              <a:t>الاستحواذ </a:t>
            </a:r>
            <a:r>
              <a:rPr lang="ar-KW" sz="2200" dirty="0">
                <a:solidFill>
                  <a:schemeClr val="tx2"/>
                </a:solidFill>
                <a:latin typeface="Calibri" pitchFamily="34" charset="0"/>
                <a:cs typeface="mohammad bold art 1" pitchFamily="2" charset="-78"/>
              </a:rPr>
              <a:t>الإلزامي </a:t>
            </a:r>
            <a:r>
              <a:rPr lang="ar-KW" sz="2200" dirty="0" smtClean="0">
                <a:solidFill>
                  <a:schemeClr val="tx2"/>
                </a:solidFill>
                <a:latin typeface="Calibri" pitchFamily="34" charset="0"/>
                <a:cs typeface="mohammad bold art 1" pitchFamily="2" charset="-78"/>
              </a:rPr>
              <a:t>وأنه </a:t>
            </a:r>
            <a:r>
              <a:rPr lang="ar-KW" sz="2200" dirty="0">
                <a:solidFill>
                  <a:schemeClr val="tx2"/>
                </a:solidFill>
                <a:latin typeface="Calibri" pitchFamily="34" charset="0"/>
                <a:cs typeface="mohammad bold art 1" pitchFamily="2" charset="-78"/>
              </a:rPr>
              <a:t>ليس من متطلبات مستند العرض أو </a:t>
            </a:r>
            <a:r>
              <a:rPr lang="ar-KW" sz="2200" dirty="0" smtClean="0">
                <a:solidFill>
                  <a:schemeClr val="tx2"/>
                </a:solidFill>
                <a:latin typeface="Calibri" pitchFamily="34" charset="0"/>
                <a:cs typeface="mohammad bold art 1" pitchFamily="2" charset="-78"/>
              </a:rPr>
              <a:t>الاستشارة </a:t>
            </a:r>
            <a:r>
              <a:rPr lang="ar-KW" sz="2200" dirty="0">
                <a:solidFill>
                  <a:schemeClr val="tx2"/>
                </a:solidFill>
                <a:latin typeface="Calibri" pitchFamily="34" charset="0"/>
                <a:cs typeface="mohammad bold art 1" pitchFamily="2" charset="-78"/>
              </a:rPr>
              <a:t>المالية، وليس على مقدم العرض </a:t>
            </a:r>
            <a:r>
              <a:rPr lang="ar-KW" sz="2200" dirty="0" smtClean="0">
                <a:solidFill>
                  <a:schemeClr val="tx2"/>
                </a:solidFill>
                <a:latin typeface="Calibri" pitchFamily="34" charset="0"/>
                <a:cs typeface="mohammad bold art 1" pitchFamily="2" charset="-78"/>
              </a:rPr>
              <a:t>الإعلان </a:t>
            </a:r>
            <a:r>
              <a:rPr lang="ar-KW" sz="2200" dirty="0">
                <a:solidFill>
                  <a:schemeClr val="tx2"/>
                </a:solidFill>
                <a:latin typeface="Calibri" pitchFamily="34" charset="0"/>
                <a:cs typeface="mohammad bold art 1" pitchFamily="2" charset="-78"/>
              </a:rPr>
              <a:t>عنه.</a:t>
            </a:r>
            <a:endParaRPr lang="en-US" sz="2200"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23625061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4900" b="1" dirty="0" smtClean="0">
                <a:solidFill>
                  <a:srgbClr val="FF0000"/>
                </a:solidFill>
                <a:latin typeface="Calibri" pitchFamily="34" charset="0"/>
                <a:cs typeface="mohammad bold art 1" pitchFamily="2" charset="-78"/>
              </a:rPr>
              <a:t>ثامناً: </a:t>
            </a:r>
          </a:p>
          <a:p>
            <a:pPr marL="0" lvl="0" indent="0" algn="ctr" rtl="1" fontAlgn="base">
              <a:spcBef>
                <a:spcPct val="0"/>
              </a:spcBef>
              <a:spcAft>
                <a:spcPts val="600"/>
              </a:spcAft>
              <a:buNone/>
            </a:pPr>
            <a:r>
              <a:rPr lang="ar-KW" sz="4900" b="1" dirty="0" smtClean="0">
                <a:solidFill>
                  <a:schemeClr val="tx2"/>
                </a:solidFill>
                <a:latin typeface="Calibri" pitchFamily="34" charset="0"/>
                <a:cs typeface="mohammad bold art 1" pitchFamily="2" charset="-78"/>
              </a:rPr>
              <a:t>الجمعيــــات العــــامة</a:t>
            </a:r>
            <a:endParaRPr lang="ar-KW" sz="49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31</a:t>
            </a:fld>
            <a:endParaRPr lang="en-GB">
              <a:solidFill>
                <a:prstClr val="black">
                  <a:tint val="75000"/>
                </a:prstClr>
              </a:solidFill>
            </a:endParaRPr>
          </a:p>
        </p:txBody>
      </p:sp>
    </p:spTree>
    <p:extLst>
      <p:ext uri="{BB962C8B-B14F-4D97-AF65-F5344CB8AC3E}">
        <p14:creationId xmlns:p14="http://schemas.microsoft.com/office/powerpoint/2010/main" val="17386605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الاختياري:</a:t>
            </a:r>
            <a:endParaRPr lang="en-US" sz="3000" b="1" dirty="0">
              <a:solidFill>
                <a:srgbClr val="FF0000"/>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32</a:t>
            </a:fld>
            <a:endParaRPr lang="en-GB" dirty="0">
              <a:solidFill>
                <a:prstClr val="black">
                  <a:tint val="75000"/>
                </a:prst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273831"/>
              </p:ext>
            </p:extLst>
          </p:nvPr>
        </p:nvGraphicFramePr>
        <p:xfrm>
          <a:off x="708978" y="1484784"/>
          <a:ext cx="7751454" cy="1584176"/>
        </p:xfrm>
        <a:graphic>
          <a:graphicData uri="http://schemas.openxmlformats.org/drawingml/2006/table">
            <a:tbl>
              <a:tblPr firstRow="1" firstCol="1" bandRow="1">
                <a:tableStyleId>{5C22544A-7EE6-4342-B048-85BDC9FD1C3A}</a:tableStyleId>
              </a:tblPr>
              <a:tblGrid>
                <a:gridCol w="2583818"/>
                <a:gridCol w="2583818"/>
                <a:gridCol w="2583818"/>
              </a:tblGrid>
              <a:tr h="445452">
                <a:tc>
                  <a:txBody>
                    <a:bodyPr/>
                    <a:lstStyle/>
                    <a:p>
                      <a:pPr marL="0" marR="0" algn="ctr">
                        <a:lnSpc>
                          <a:spcPct val="115000"/>
                        </a:lnSpc>
                        <a:spcBef>
                          <a:spcPts val="0"/>
                        </a:spcBef>
                        <a:spcAft>
                          <a:spcPts val="0"/>
                        </a:spcAft>
                      </a:pP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r>
                        <a:rPr lang="ar-SA" sz="1800">
                          <a:effectLst/>
                          <a:cs typeface="mohammad bold art 1" pitchFamily="2" charset="-78"/>
                        </a:rPr>
                        <a:t>محل العرض</a:t>
                      </a:r>
                      <a:endParaRPr lang="en-US" sz="180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r>
                        <a:rPr lang="ar-SA" sz="1800" dirty="0">
                          <a:effectLst/>
                          <a:cs typeface="mohammad bold art 1" pitchFamily="2" charset="-78"/>
                        </a:rPr>
                        <a:t>مقدم العرض</a:t>
                      </a:r>
                      <a:endParaRPr lang="en-US" sz="1800" dirty="0">
                        <a:effectLst/>
                        <a:latin typeface="Calibri"/>
                        <a:ea typeface="Calibri"/>
                        <a:cs typeface="mohammad bold art 1" pitchFamily="2" charset="-78"/>
                      </a:endParaRPr>
                    </a:p>
                  </a:txBody>
                  <a:tcPr marL="68580" marR="68580" marT="0" marB="0"/>
                </a:tc>
              </a:tr>
              <a:tr h="1138724">
                <a:tc>
                  <a:txBody>
                    <a:bodyPr/>
                    <a:lstStyle/>
                    <a:p>
                      <a:pPr marL="0" marR="0" algn="ctr">
                        <a:lnSpc>
                          <a:spcPct val="115000"/>
                        </a:lnSpc>
                        <a:spcBef>
                          <a:spcPts val="0"/>
                        </a:spcBef>
                        <a:spcAft>
                          <a:spcPts val="0"/>
                        </a:spcAft>
                      </a:pPr>
                      <a:r>
                        <a:rPr lang="ar-SA" sz="1800">
                          <a:effectLst/>
                          <a:cs typeface="mohammad bold art 1" pitchFamily="2" charset="-78"/>
                        </a:rPr>
                        <a:t> </a:t>
                      </a:r>
                      <a:endParaRPr lang="en-US" sz="1800">
                        <a:effectLst/>
                        <a:cs typeface="mohammad bold art 1" pitchFamily="2" charset="-78"/>
                      </a:endParaRPr>
                    </a:p>
                    <a:p>
                      <a:pPr marL="0" marR="0" algn="ctr">
                        <a:lnSpc>
                          <a:spcPct val="115000"/>
                        </a:lnSpc>
                        <a:spcBef>
                          <a:spcPts val="0"/>
                        </a:spcBef>
                        <a:spcAft>
                          <a:spcPts val="0"/>
                        </a:spcAft>
                      </a:pPr>
                      <a:r>
                        <a:rPr lang="ar-SA" sz="1800">
                          <a:effectLst/>
                          <a:cs typeface="mohammad bold art 1" pitchFamily="2" charset="-78"/>
                        </a:rPr>
                        <a:t>الجمعيات العامة</a:t>
                      </a:r>
                      <a:endParaRPr lang="en-US" sz="1800">
                        <a:effectLst/>
                        <a:cs typeface="mohammad bold art 1" pitchFamily="2" charset="-78"/>
                      </a:endParaRPr>
                    </a:p>
                    <a:p>
                      <a:pPr marL="0" marR="0" algn="ctr">
                        <a:lnSpc>
                          <a:spcPct val="115000"/>
                        </a:lnSpc>
                        <a:spcBef>
                          <a:spcPts val="0"/>
                        </a:spcBef>
                        <a:spcAft>
                          <a:spcPts val="0"/>
                        </a:spcAft>
                      </a:pPr>
                      <a:r>
                        <a:rPr lang="en-US" sz="1800">
                          <a:effectLst/>
                          <a:cs typeface="mohammad bold art 1" pitchFamily="2" charset="-78"/>
                        </a:rPr>
                        <a:t> </a:t>
                      </a:r>
                      <a:endParaRPr lang="en-US" sz="1800">
                        <a:effectLst/>
                        <a:latin typeface="Calibri"/>
                        <a:ea typeface="Calibri"/>
                        <a:cs typeface="mohammad bold art 1" pitchFamily="2" charset="-78"/>
                      </a:endParaRPr>
                    </a:p>
                  </a:txBody>
                  <a:tcPr marL="68580" marR="68580" marT="0" marB="0"/>
                </a:tc>
                <a:tc gridSpan="2">
                  <a:txBody>
                    <a:bodyPr/>
                    <a:lstStyle/>
                    <a:p>
                      <a:pPr marL="0" marR="0" algn="ctr">
                        <a:lnSpc>
                          <a:spcPct val="115000"/>
                        </a:lnSpc>
                        <a:spcBef>
                          <a:spcPts val="0"/>
                        </a:spcBef>
                        <a:spcAft>
                          <a:spcPts val="0"/>
                        </a:spcAft>
                      </a:pPr>
                      <a:r>
                        <a:rPr lang="ar-SA" sz="1800" dirty="0">
                          <a:effectLst/>
                          <a:cs typeface="mohammad bold art 1" pitchFamily="2" charset="-78"/>
                        </a:rPr>
                        <a:t> </a:t>
                      </a:r>
                      <a:endParaRPr lang="en-US" sz="1800" dirty="0">
                        <a:effectLst/>
                        <a:cs typeface="mohammad bold art 1" pitchFamily="2" charset="-78"/>
                      </a:endParaRPr>
                    </a:p>
                    <a:p>
                      <a:pPr marL="0" marR="0" algn="ctr">
                        <a:lnSpc>
                          <a:spcPct val="115000"/>
                        </a:lnSpc>
                        <a:spcBef>
                          <a:spcPts val="0"/>
                        </a:spcBef>
                        <a:spcAft>
                          <a:spcPts val="0"/>
                        </a:spcAft>
                      </a:pPr>
                      <a:r>
                        <a:rPr lang="ar-SA" sz="1800" b="1" u="sng" dirty="0">
                          <a:effectLst/>
                          <a:cs typeface="mohammad bold art 1" pitchFamily="2" charset="-78"/>
                        </a:rPr>
                        <a:t>يتطلب</a:t>
                      </a:r>
                      <a:r>
                        <a:rPr lang="ar-SA" sz="1800" dirty="0">
                          <a:effectLst/>
                          <a:cs typeface="mohammad bold art 1" pitchFamily="2" charset="-78"/>
                        </a:rPr>
                        <a:t> موافقة جمعية عامة بموجب المادة (254)</a:t>
                      </a:r>
                      <a:endParaRPr lang="en-US" sz="1800" dirty="0">
                        <a:effectLst/>
                        <a:cs typeface="mohammad bold art 1" pitchFamily="2" charset="-78"/>
                      </a:endParaRPr>
                    </a:p>
                    <a:p>
                      <a:pPr marL="0" marR="0" algn="ctr">
                        <a:lnSpc>
                          <a:spcPct val="115000"/>
                        </a:lnSpc>
                        <a:spcBef>
                          <a:spcPts val="0"/>
                        </a:spcBef>
                        <a:spcAft>
                          <a:spcPts val="0"/>
                        </a:spcAft>
                      </a:pP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c hMerge="1">
                  <a:txBody>
                    <a:bodyPr/>
                    <a:lstStyle/>
                    <a:p>
                      <a:endParaRPr lang="en-US"/>
                    </a:p>
                  </a:txBody>
                  <a:tcPr/>
                </a:tc>
              </a:tr>
            </a:tbl>
          </a:graphicData>
        </a:graphic>
      </p:graphicFrame>
      <p:sp>
        <p:nvSpPr>
          <p:cNvPr id="5" name="Rectangle 1"/>
          <p:cNvSpPr>
            <a:spLocks noChangeArrowheads="1"/>
          </p:cNvSpPr>
          <p:nvPr/>
        </p:nvSpPr>
        <p:spPr bwMode="auto">
          <a:xfrm>
            <a:off x="755576" y="3205201"/>
            <a:ext cx="770485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5250" algn="r"/>
                <a:tab pos="355600" algn="r"/>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755576" y="3433801"/>
            <a:ext cx="7704856" cy="2123658"/>
          </a:xfrm>
          <a:prstGeom prst="rect">
            <a:avLst/>
          </a:prstGeom>
          <a:noFill/>
        </p:spPr>
        <p:txBody>
          <a:bodyPr wrap="square" rtlCol="0">
            <a:spAutoFit/>
          </a:bodyPr>
          <a:lstStyle/>
          <a:p>
            <a:pPr algn="justLow" rtl="1"/>
            <a:r>
              <a:rPr lang="ar-KW" sz="2200" b="1" dirty="0">
                <a:solidFill>
                  <a:schemeClr val="tx2"/>
                </a:solidFill>
                <a:latin typeface="Calibri" pitchFamily="34" charset="0"/>
                <a:cs typeface="mohammad bold art 1" pitchFamily="2" charset="-78"/>
              </a:rPr>
              <a:t>نصت المادة (254) من اللائحة التنفيذية للقانون رقم 7 لسنة 2010 على التالي:</a:t>
            </a:r>
          </a:p>
          <a:p>
            <a:pPr algn="justLow" rtl="1"/>
            <a:r>
              <a:rPr lang="ar-KW" sz="2200" dirty="0">
                <a:solidFill>
                  <a:schemeClr val="tx2"/>
                </a:solidFill>
                <a:latin typeface="Calibri" pitchFamily="34" charset="0"/>
                <a:cs typeface="mohammad bold art 1" pitchFamily="2" charset="-78"/>
              </a:rPr>
              <a:t>"يجب على أعضاء مجلس إدارة مقدم العرض ومجلس إدارة محل العرض تزويد مساهميهما بالمعلومات والتوصيات لتمكينهم من التوصل إلى قرار سليم من أجل قبول العرض أو رفضه، وذلك قبل </a:t>
            </a:r>
            <a:r>
              <a:rPr lang="ar-KW" sz="2200" dirty="0" smtClean="0">
                <a:solidFill>
                  <a:schemeClr val="tx2"/>
                </a:solidFill>
                <a:latin typeface="Calibri" pitchFamily="34" charset="0"/>
                <a:cs typeface="mohammad bold art 1" pitchFamily="2" charset="-78"/>
              </a:rPr>
              <a:t>انعقاد </a:t>
            </a:r>
            <a:r>
              <a:rPr lang="ar-KW" sz="2200" dirty="0">
                <a:solidFill>
                  <a:schemeClr val="tx2"/>
                </a:solidFill>
                <a:latin typeface="Calibri" pitchFamily="34" charset="0"/>
                <a:cs typeface="mohammad bold art 1" pitchFamily="2" charset="-78"/>
              </a:rPr>
              <a:t>الجمعية العامة للمساهمين بخمسة عشر يوم عمل على الأقل".</a:t>
            </a:r>
            <a:endParaRPr lang="en-US" sz="2200" dirty="0">
              <a:solidFill>
                <a:schemeClr val="tx2"/>
              </a:solidFill>
              <a:latin typeface="Calibri" pitchFamily="34" charset="0"/>
              <a:cs typeface="mohammad bold art 1" pitchFamily="2" charset="-78"/>
            </a:endParaRPr>
          </a:p>
        </p:txBody>
      </p:sp>
    </p:spTree>
    <p:extLst>
      <p:ext uri="{BB962C8B-B14F-4D97-AF65-F5344CB8AC3E}">
        <p14:creationId xmlns:p14="http://schemas.microsoft.com/office/powerpoint/2010/main" val="38310868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143000"/>
          </a:xfrm>
        </p:spPr>
        <p:txBody>
          <a:bodyPr>
            <a:noAutofit/>
          </a:bodyPr>
          <a:lstStyle/>
          <a:p>
            <a:pPr algn="r" rtl="1"/>
            <a:r>
              <a:rPr lang="ar-KW" sz="3000" b="1" dirty="0" smtClean="0">
                <a:solidFill>
                  <a:srgbClr val="FF0000"/>
                </a:solidFill>
                <a:cs typeface="mohammad bold art 1" pitchFamily="2" charset="-78"/>
              </a:rPr>
              <a:t>الاستحواذ الإلزامي:</a:t>
            </a:r>
            <a:endParaRPr lang="en-US" sz="3000" b="1" dirty="0">
              <a:solidFill>
                <a:srgbClr val="FF0000"/>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33</a:t>
            </a:fld>
            <a:endParaRPr lang="en-GB" dirty="0">
              <a:solidFill>
                <a:prstClr val="black">
                  <a:tint val="75000"/>
                </a:prstClr>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71230772"/>
              </p:ext>
            </p:extLst>
          </p:nvPr>
        </p:nvGraphicFramePr>
        <p:xfrm>
          <a:off x="611560" y="1412776"/>
          <a:ext cx="7992888" cy="1594552"/>
        </p:xfrm>
        <a:graphic>
          <a:graphicData uri="http://schemas.openxmlformats.org/drawingml/2006/table">
            <a:tbl>
              <a:tblPr firstRow="1" firstCol="1" bandRow="1">
                <a:tableStyleId>{5C22544A-7EE6-4342-B048-85BDC9FD1C3A}</a:tableStyleId>
              </a:tblPr>
              <a:tblGrid>
                <a:gridCol w="2664296"/>
                <a:gridCol w="2664296"/>
                <a:gridCol w="2664296"/>
              </a:tblGrid>
              <a:tr h="432048">
                <a:tc>
                  <a:txBody>
                    <a:bodyPr/>
                    <a:lstStyle/>
                    <a:p>
                      <a:pPr marL="0" marR="0" algn="ctr">
                        <a:lnSpc>
                          <a:spcPct val="115000"/>
                        </a:lnSpc>
                        <a:spcBef>
                          <a:spcPts val="0"/>
                        </a:spcBef>
                        <a:spcAft>
                          <a:spcPts val="0"/>
                        </a:spcAft>
                      </a:pP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r>
                        <a:rPr lang="ar-SA" sz="1800">
                          <a:effectLst/>
                          <a:cs typeface="mohammad bold art 1" pitchFamily="2" charset="-78"/>
                        </a:rPr>
                        <a:t>محل العرض</a:t>
                      </a:r>
                      <a:endParaRPr lang="en-US" sz="180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r>
                        <a:rPr lang="ar-SA" sz="1800" dirty="0">
                          <a:effectLst/>
                          <a:cs typeface="mohammad bold art 1" pitchFamily="2" charset="-78"/>
                        </a:rPr>
                        <a:t>مقدم العرض</a:t>
                      </a:r>
                      <a:endParaRPr lang="en-US" sz="1800" dirty="0">
                        <a:effectLst/>
                        <a:latin typeface="Calibri"/>
                        <a:ea typeface="Calibri"/>
                        <a:cs typeface="mohammad bold art 1" pitchFamily="2" charset="-78"/>
                      </a:endParaRPr>
                    </a:p>
                  </a:txBody>
                  <a:tcPr marL="68580" marR="68580" marT="0" marB="0"/>
                </a:tc>
              </a:tr>
              <a:tr h="1162504">
                <a:tc>
                  <a:txBody>
                    <a:bodyPr/>
                    <a:lstStyle/>
                    <a:p>
                      <a:pPr marL="0" marR="0" algn="ctr">
                        <a:lnSpc>
                          <a:spcPct val="115000"/>
                        </a:lnSpc>
                        <a:spcBef>
                          <a:spcPts val="0"/>
                        </a:spcBef>
                        <a:spcAft>
                          <a:spcPts val="0"/>
                        </a:spcAft>
                      </a:pPr>
                      <a:r>
                        <a:rPr lang="ar-SA" sz="1800" dirty="0">
                          <a:effectLst/>
                          <a:cs typeface="mohammad bold art 1" pitchFamily="2" charset="-78"/>
                        </a:rPr>
                        <a:t> </a:t>
                      </a:r>
                      <a:endParaRPr lang="en-US" sz="1800" dirty="0">
                        <a:effectLst/>
                        <a:cs typeface="mohammad bold art 1" pitchFamily="2" charset="-78"/>
                      </a:endParaRPr>
                    </a:p>
                    <a:p>
                      <a:pPr marL="0" marR="0" algn="ctr">
                        <a:lnSpc>
                          <a:spcPct val="115000"/>
                        </a:lnSpc>
                        <a:spcBef>
                          <a:spcPts val="0"/>
                        </a:spcBef>
                        <a:spcAft>
                          <a:spcPts val="0"/>
                        </a:spcAft>
                      </a:pPr>
                      <a:r>
                        <a:rPr lang="ar-SA" sz="1800" dirty="0">
                          <a:effectLst/>
                          <a:cs typeface="mohammad bold art 1" pitchFamily="2" charset="-78"/>
                        </a:rPr>
                        <a:t>الجمعيات العامة</a:t>
                      </a:r>
                      <a:endParaRPr lang="en-US" sz="1800" dirty="0">
                        <a:effectLst/>
                        <a:cs typeface="mohammad bold art 1" pitchFamily="2" charset="-78"/>
                      </a:endParaRPr>
                    </a:p>
                    <a:p>
                      <a:pPr marL="0" marR="0" algn="ctr">
                        <a:lnSpc>
                          <a:spcPct val="115000"/>
                        </a:lnSpc>
                        <a:spcBef>
                          <a:spcPts val="0"/>
                        </a:spcBef>
                        <a:spcAft>
                          <a:spcPts val="0"/>
                        </a:spcAft>
                      </a:pP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endParaRPr lang="ar-KW" sz="1800" dirty="0" smtClean="0">
                        <a:effectLst/>
                        <a:cs typeface="mohammad bold art 1" pitchFamily="2" charset="-78"/>
                      </a:endParaRPr>
                    </a:p>
                    <a:p>
                      <a:pPr marL="0" marR="0" algn="ctr">
                        <a:lnSpc>
                          <a:spcPct val="115000"/>
                        </a:lnSpc>
                        <a:spcBef>
                          <a:spcPts val="0"/>
                        </a:spcBef>
                        <a:spcAft>
                          <a:spcPts val="0"/>
                        </a:spcAft>
                      </a:pPr>
                      <a:r>
                        <a:rPr lang="ar-KW" sz="1800" dirty="0" smtClean="0">
                          <a:effectLst/>
                          <a:cs typeface="mohammad bold art 1" pitchFamily="2" charset="-78"/>
                        </a:rPr>
                        <a:t>ل</a:t>
                      </a:r>
                      <a:r>
                        <a:rPr lang="ar-SA" sz="1800" dirty="0" smtClean="0">
                          <a:effectLst/>
                          <a:cs typeface="mohammad bold art 1" pitchFamily="2" charset="-78"/>
                        </a:rPr>
                        <a:t>ا </a:t>
                      </a:r>
                      <a:r>
                        <a:rPr lang="ar-SA" sz="1800" dirty="0">
                          <a:effectLst/>
                          <a:cs typeface="mohammad bold art 1" pitchFamily="2" charset="-78"/>
                        </a:rPr>
                        <a:t>حاجة بموجب المادة (273</a:t>
                      </a:r>
                      <a:r>
                        <a:rPr lang="ar-SA" sz="1800" dirty="0" smtClean="0">
                          <a:effectLst/>
                          <a:cs typeface="mohammad bold art 1" pitchFamily="2" charset="-78"/>
                        </a:rPr>
                        <a:t>)</a:t>
                      </a: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c>
                  <a:txBody>
                    <a:bodyPr/>
                    <a:lstStyle/>
                    <a:p>
                      <a:pPr marL="0" marR="0" algn="ctr">
                        <a:lnSpc>
                          <a:spcPct val="115000"/>
                        </a:lnSpc>
                        <a:spcBef>
                          <a:spcPts val="0"/>
                        </a:spcBef>
                        <a:spcAft>
                          <a:spcPts val="0"/>
                        </a:spcAft>
                      </a:pPr>
                      <a:endParaRPr lang="en-US" sz="1800" dirty="0">
                        <a:effectLst/>
                        <a:cs typeface="mohammad bold art 1" pitchFamily="2" charset="-78"/>
                      </a:endParaRPr>
                    </a:p>
                    <a:p>
                      <a:pPr marL="0" marR="0" algn="ctr">
                        <a:lnSpc>
                          <a:spcPct val="115000"/>
                        </a:lnSpc>
                        <a:spcBef>
                          <a:spcPts val="0"/>
                        </a:spcBef>
                        <a:spcAft>
                          <a:spcPts val="0"/>
                        </a:spcAft>
                      </a:pPr>
                      <a:r>
                        <a:rPr lang="ar-SA" sz="1800" dirty="0">
                          <a:effectLst/>
                          <a:cs typeface="mohammad bold art 1" pitchFamily="2" charset="-78"/>
                        </a:rPr>
                        <a:t>لا حاجة</a:t>
                      </a:r>
                      <a:endParaRPr lang="en-US" sz="1800" dirty="0">
                        <a:effectLst/>
                        <a:cs typeface="mohammad bold art 1" pitchFamily="2" charset="-78"/>
                      </a:endParaRPr>
                    </a:p>
                    <a:p>
                      <a:pPr marL="0" marR="0" algn="ctr">
                        <a:lnSpc>
                          <a:spcPct val="115000"/>
                        </a:lnSpc>
                        <a:spcBef>
                          <a:spcPts val="0"/>
                        </a:spcBef>
                        <a:spcAft>
                          <a:spcPts val="0"/>
                        </a:spcAft>
                      </a:pPr>
                      <a:r>
                        <a:rPr lang="en-US" sz="1800" dirty="0">
                          <a:effectLst/>
                          <a:cs typeface="mohammad bold art 1" pitchFamily="2" charset="-78"/>
                        </a:rPr>
                        <a:t> </a:t>
                      </a:r>
                      <a:endParaRPr lang="en-US" sz="1800" dirty="0">
                        <a:effectLst/>
                        <a:latin typeface="Calibri"/>
                        <a:ea typeface="Calibri"/>
                        <a:cs typeface="mohammad bold art 1" pitchFamily="2" charset="-78"/>
                      </a:endParaRPr>
                    </a:p>
                  </a:txBody>
                  <a:tcPr marL="68580" marR="68580" marT="0" marB="0"/>
                </a:tc>
              </a:tr>
            </a:tbl>
          </a:graphicData>
        </a:graphic>
      </p:graphicFrame>
      <p:sp>
        <p:nvSpPr>
          <p:cNvPr id="10" name="Rectangle 2"/>
          <p:cNvSpPr>
            <a:spLocks noChangeArrowheads="1"/>
          </p:cNvSpPr>
          <p:nvPr/>
        </p:nvSpPr>
        <p:spPr bwMode="auto">
          <a:xfrm>
            <a:off x="533400" y="3538062"/>
            <a:ext cx="8071048"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5250" algn="r"/>
                <a:tab pos="355600" algn="r"/>
              </a:tabLst>
            </a:pPr>
            <a:r>
              <a:rPr lang="ar-KW" sz="2200" b="1" dirty="0">
                <a:solidFill>
                  <a:schemeClr val="tx2"/>
                </a:solidFill>
                <a:latin typeface="Calibri" pitchFamily="34" charset="0"/>
                <a:cs typeface="mohammad bold art 1" pitchFamily="2" charset="-78"/>
              </a:rPr>
              <a:t>لا يتطلب تصويت </a:t>
            </a:r>
            <a:r>
              <a:rPr lang="ar-KW" sz="2200" b="1" dirty="0" smtClean="0">
                <a:solidFill>
                  <a:schemeClr val="tx2"/>
                </a:solidFill>
                <a:latin typeface="Calibri" pitchFamily="34" charset="0"/>
                <a:cs typeface="mohammad bold art 1" pitchFamily="2" charset="-78"/>
              </a:rPr>
              <a:t>الجمعية </a:t>
            </a:r>
            <a:r>
              <a:rPr lang="ar-KW" sz="2200" b="1" dirty="0">
                <a:solidFill>
                  <a:schemeClr val="tx2"/>
                </a:solidFill>
                <a:latin typeface="Calibri" pitchFamily="34" charset="0"/>
                <a:cs typeface="mohammad bold art 1" pitchFamily="2" charset="-78"/>
              </a:rPr>
              <a:t>العامة للشركة محل العرض وذلك بموجب المادة (273):</a:t>
            </a:r>
            <a:endParaRPr lang="en-US" sz="2200" b="1" dirty="0">
              <a:solidFill>
                <a:schemeClr val="tx2"/>
              </a:solidFill>
              <a:latin typeface="Calibri" pitchFamily="34" charset="0"/>
              <a:cs typeface="mohammad bold art 1"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95250" algn="r"/>
                <a:tab pos="355600" algn="r"/>
              </a:tabLst>
            </a:pPr>
            <a:r>
              <a:rPr lang="ar-KW" sz="2200" dirty="0">
                <a:solidFill>
                  <a:schemeClr val="tx2"/>
                </a:solidFill>
                <a:latin typeface="Calibri" pitchFamily="34" charset="0"/>
                <a:cs typeface="mohammad bold art 1" pitchFamily="2" charset="-78"/>
              </a:rPr>
              <a:t>"يقوم مقدم العرض، في حال العرض الإلزامي، بتقديم عرضه لمساهمي الشركة محل العرض مباشرة، </a:t>
            </a:r>
            <a:r>
              <a:rPr lang="ar-KW" sz="2200" b="1" dirty="0">
                <a:solidFill>
                  <a:schemeClr val="tx2"/>
                </a:solidFill>
                <a:latin typeface="Calibri" pitchFamily="34" charset="0"/>
                <a:cs typeface="mohammad bold art 1" pitchFamily="2" charset="-78"/>
              </a:rPr>
              <a:t>دون الحاجة </a:t>
            </a:r>
            <a:r>
              <a:rPr lang="ar-KW" sz="2200" b="1" dirty="0" smtClean="0">
                <a:solidFill>
                  <a:schemeClr val="tx2"/>
                </a:solidFill>
                <a:latin typeface="Calibri" pitchFamily="34" charset="0"/>
                <a:cs typeface="mohammad bold art 1" pitchFamily="2" charset="-78"/>
              </a:rPr>
              <a:t>لانعقاد </a:t>
            </a:r>
            <a:r>
              <a:rPr lang="ar-KW" sz="2200" b="1" dirty="0">
                <a:solidFill>
                  <a:schemeClr val="tx2"/>
                </a:solidFill>
                <a:latin typeface="Calibri" pitchFamily="34" charset="0"/>
                <a:cs typeface="mohammad bold art 1" pitchFamily="2" charset="-78"/>
              </a:rPr>
              <a:t>الجمعية العامة لمساهمي الشركة محل العرض</a:t>
            </a:r>
            <a:r>
              <a:rPr lang="ar-KW" sz="2200" dirty="0">
                <a:solidFill>
                  <a:schemeClr val="tx2"/>
                </a:solidFill>
                <a:latin typeface="Calibri" pitchFamily="34" charset="0"/>
                <a:cs typeface="mohammad bold art 1" pitchFamily="2" charset="-78"/>
              </a:rPr>
              <a:t>، ويتاح لكل مساهم الخيار ببيع أسهمه لمقدم العرض أو </a:t>
            </a:r>
            <a:r>
              <a:rPr lang="ar-KW" sz="2200" dirty="0" smtClean="0">
                <a:solidFill>
                  <a:schemeClr val="tx2"/>
                </a:solidFill>
                <a:latin typeface="Calibri" pitchFamily="34" charset="0"/>
                <a:cs typeface="mohammad bold art 1" pitchFamily="2" charset="-78"/>
              </a:rPr>
              <a:t>الاحتفاظ </a:t>
            </a:r>
            <a:r>
              <a:rPr lang="ar-KW" sz="2200" dirty="0">
                <a:solidFill>
                  <a:schemeClr val="tx2"/>
                </a:solidFill>
                <a:latin typeface="Calibri" pitchFamily="34" charset="0"/>
                <a:cs typeface="mohammad bold art 1" pitchFamily="2" charset="-78"/>
              </a:rPr>
              <a:t>بها، وذلك خلال فترة العرض التي تقررها الهيئة".</a:t>
            </a:r>
          </a:p>
        </p:txBody>
      </p:sp>
    </p:spTree>
    <p:extLst>
      <p:ext uri="{BB962C8B-B14F-4D97-AF65-F5344CB8AC3E}">
        <p14:creationId xmlns:p14="http://schemas.microsoft.com/office/powerpoint/2010/main" val="9985240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400" b="1" dirty="0" smtClean="0">
                <a:solidFill>
                  <a:srgbClr val="8C8A26"/>
                </a:solidFill>
                <a:cs typeface="mohammad bold art 1" pitchFamily="2" charset="-78"/>
              </a:rPr>
              <a:t>شــكــراً</a:t>
            </a:r>
            <a:endParaRPr lang="en-GB" sz="6400" dirty="0">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indent="0" algn="justLow" rtl="1">
              <a:buNone/>
            </a:pPr>
            <a:endParaRPr lang="ar-KW" sz="1800" dirty="0" smtClean="0">
              <a:solidFill>
                <a:srgbClr val="1F497D"/>
              </a:solidFill>
              <a:latin typeface="Calibri" pitchFamily="34" charset="0"/>
              <a:cs typeface="mohammad bold art 1" pitchFamily="2" charset="-78"/>
            </a:endParaRPr>
          </a:p>
          <a:p>
            <a:pPr marL="0" indent="0" algn="justLow" rtl="1">
              <a:buNone/>
            </a:pPr>
            <a:endParaRPr lang="ar-KW" dirty="0" smtClean="0">
              <a:solidFill>
                <a:srgbClr val="1F497D"/>
              </a:solidFill>
              <a:latin typeface="Calibri" pitchFamily="34" charset="0"/>
              <a:cs typeface="mohammad bold art 1" pitchFamily="2" charset="-78"/>
            </a:endParaRPr>
          </a:p>
          <a:p>
            <a:pPr marL="0" indent="0" algn="justLow" rtl="1">
              <a:buNone/>
            </a:pPr>
            <a:r>
              <a:rPr lang="ar-KW" sz="3000" dirty="0" smtClean="0">
                <a:solidFill>
                  <a:srgbClr val="1F497D"/>
                </a:solidFill>
                <a:latin typeface="Calibri" pitchFamily="34" charset="0"/>
                <a:cs typeface="mohammad bold art 1" pitchFamily="2" charset="-78"/>
              </a:rPr>
              <a:t>على </a:t>
            </a:r>
            <a:r>
              <a:rPr lang="ar-KW" sz="3000" dirty="0">
                <a:solidFill>
                  <a:srgbClr val="1F497D"/>
                </a:solidFill>
                <a:latin typeface="Calibri" pitchFamily="34" charset="0"/>
                <a:cs typeface="mohammad bold art 1" pitchFamily="2" charset="-78"/>
              </a:rPr>
              <a:t>جميع مقدمي عرض </a:t>
            </a:r>
            <a:r>
              <a:rPr lang="ar-KW" sz="3000" dirty="0" smtClean="0">
                <a:solidFill>
                  <a:srgbClr val="1F497D"/>
                </a:solidFill>
                <a:latin typeface="Calibri" pitchFamily="34" charset="0"/>
                <a:cs typeface="mohammad bold art 1" pitchFamily="2" charset="-78"/>
              </a:rPr>
              <a:t>الاستحواذ </a:t>
            </a:r>
            <a:r>
              <a:rPr lang="ar-KW" sz="3000" b="1" dirty="0">
                <a:solidFill>
                  <a:srgbClr val="1F497D"/>
                </a:solidFill>
                <a:latin typeface="Calibri" pitchFamily="34" charset="0"/>
                <a:cs typeface="mohammad bold art 1" pitchFamily="2" charset="-78"/>
              </a:rPr>
              <a:t>(</a:t>
            </a:r>
            <a:r>
              <a:rPr lang="ar-KW" sz="3000" b="1" dirty="0" smtClean="0">
                <a:solidFill>
                  <a:srgbClr val="1F497D"/>
                </a:solidFill>
                <a:latin typeface="Calibri" pitchFamily="34" charset="0"/>
                <a:cs typeface="mohammad bold art 1" pitchFamily="2" charset="-78"/>
              </a:rPr>
              <a:t>الاختياري </a:t>
            </a:r>
            <a:r>
              <a:rPr lang="ar-KW" sz="3000" b="1" dirty="0">
                <a:solidFill>
                  <a:srgbClr val="1F497D"/>
                </a:solidFill>
                <a:latin typeface="Calibri" pitchFamily="34" charset="0"/>
                <a:cs typeface="mohammad bold art 1" pitchFamily="2" charset="-78"/>
              </a:rPr>
              <a:t>أو الإلزامي) </a:t>
            </a:r>
            <a:r>
              <a:rPr lang="ar-KW" sz="3000" dirty="0">
                <a:solidFill>
                  <a:srgbClr val="1F497D"/>
                </a:solidFill>
                <a:latin typeface="Calibri" pitchFamily="34" charset="0"/>
                <a:cs typeface="mohammad bold art 1" pitchFamily="2" charset="-78"/>
              </a:rPr>
              <a:t>تقديم البيانات الواردة في المواد </a:t>
            </a:r>
            <a:r>
              <a:rPr lang="ar-KW" sz="3000" dirty="0" smtClean="0">
                <a:solidFill>
                  <a:srgbClr val="1F497D"/>
                </a:solidFill>
                <a:latin typeface="Calibri" pitchFamily="34" charset="0"/>
                <a:cs typeface="mohammad bold art 1" pitchFamily="2" charset="-78"/>
              </a:rPr>
              <a:t>(258) </a:t>
            </a:r>
            <a:r>
              <a:rPr lang="ar-KW" sz="3000" dirty="0">
                <a:solidFill>
                  <a:srgbClr val="1F497D"/>
                </a:solidFill>
                <a:latin typeface="Calibri" pitchFamily="34" charset="0"/>
                <a:cs typeface="mohammad bold art 1" pitchFamily="2" charset="-78"/>
              </a:rPr>
              <a:t>إلى </a:t>
            </a:r>
            <a:r>
              <a:rPr lang="ar-KW" sz="3000" dirty="0" smtClean="0">
                <a:solidFill>
                  <a:srgbClr val="1F497D"/>
                </a:solidFill>
                <a:latin typeface="Calibri" pitchFamily="34" charset="0"/>
                <a:cs typeface="mohammad bold art 1" pitchFamily="2" charset="-78"/>
              </a:rPr>
              <a:t>(262) من فصل «الاستحواذ وحماية حقوق الأقلية» من اللائحة التنفيذية للقانون رقم 7 لسنة 2010، </a:t>
            </a:r>
            <a:r>
              <a:rPr lang="ar-KW" sz="3000" dirty="0">
                <a:solidFill>
                  <a:srgbClr val="1F497D"/>
                </a:solidFill>
                <a:latin typeface="Calibri" pitchFamily="34" charset="0"/>
                <a:cs typeface="mohammad bold art 1" pitchFamily="2" charset="-78"/>
              </a:rPr>
              <a:t>والتي تحتوي على الحد الأدنى من </a:t>
            </a:r>
            <a:r>
              <a:rPr lang="ar-KW" sz="3000" dirty="0" smtClean="0">
                <a:solidFill>
                  <a:srgbClr val="1F497D"/>
                </a:solidFill>
                <a:latin typeface="Calibri" pitchFamily="34" charset="0"/>
                <a:cs typeface="mohammad bold art 1" pitchFamily="2" charset="-78"/>
              </a:rPr>
              <a:t>متطلبات </a:t>
            </a:r>
            <a:r>
              <a:rPr lang="ar-KW" sz="3000" dirty="0">
                <a:solidFill>
                  <a:srgbClr val="1F497D"/>
                </a:solidFill>
                <a:latin typeface="Calibri" pitchFamily="34" charset="0"/>
                <a:cs typeface="mohammad bold art 1" pitchFamily="2" charset="-78"/>
              </a:rPr>
              <a:t>مستند </a:t>
            </a:r>
            <a:r>
              <a:rPr lang="ar-KW" sz="3000" dirty="0" smtClean="0">
                <a:solidFill>
                  <a:srgbClr val="1F497D"/>
                </a:solidFill>
                <a:latin typeface="Calibri" pitchFamily="34" charset="0"/>
                <a:cs typeface="mohammad bold art 1" pitchFamily="2" charset="-78"/>
              </a:rPr>
              <a:t>العرض:  </a:t>
            </a:r>
            <a:endParaRPr lang="ar-KW" sz="3000" dirty="0">
              <a:solidFill>
                <a:srgbClr val="1F497D"/>
              </a:solidFill>
              <a:latin typeface="Calibri" pitchFamily="34" charset="0"/>
              <a:cs typeface="mohammad bold art 1" pitchFamily="2" charset="-78"/>
            </a:endParaRPr>
          </a:p>
          <a:p>
            <a:pPr marL="0" indent="0" algn="r" rtl="1" fontAlgn="base">
              <a:spcBef>
                <a:spcPct val="0"/>
              </a:spcBef>
              <a:spcAft>
                <a:spcPts val="600"/>
              </a:spcAft>
              <a:buNone/>
            </a:pPr>
            <a:endParaRPr lang="ar-KW" sz="42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4</a:t>
            </a:fld>
            <a:endParaRPr lang="en-GB"/>
          </a:p>
        </p:txBody>
      </p:sp>
    </p:spTree>
    <p:extLst>
      <p:ext uri="{BB962C8B-B14F-4D97-AF65-F5344CB8AC3E}">
        <p14:creationId xmlns:p14="http://schemas.microsoft.com/office/powerpoint/2010/main" val="3840315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متطلبات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a:pPr>
            <a:r>
              <a:rPr lang="ar-KW" sz="3000" dirty="0" smtClean="0">
                <a:solidFill>
                  <a:srgbClr val="1F497D"/>
                </a:solidFill>
                <a:latin typeface="Calibri" pitchFamily="34" charset="0"/>
                <a:cs typeface="mohammad bold art 1" pitchFamily="2" charset="-78"/>
              </a:rPr>
              <a:t>معلومات </a:t>
            </a:r>
            <a:r>
              <a:rPr lang="ar-KW" sz="3000" dirty="0">
                <a:solidFill>
                  <a:srgbClr val="1F497D"/>
                </a:solidFill>
                <a:latin typeface="Calibri" pitchFamily="34" charset="0"/>
                <a:cs typeface="mohammad bold art 1" pitchFamily="2" charset="-78"/>
              </a:rPr>
              <a:t>وافية عن مقدم العرض والشركة محل العرض.</a:t>
            </a:r>
            <a:endParaRPr lang="en-US" sz="3000" dirty="0">
              <a:solidFill>
                <a:srgbClr val="1F497D"/>
              </a:solidFill>
              <a:latin typeface="Calibri" pitchFamily="34" charset="0"/>
              <a:cs typeface="mohammad bold art 1" pitchFamily="2" charset="-78"/>
            </a:endParaRPr>
          </a:p>
          <a:p>
            <a:pPr marL="514350" lvl="0" indent="-514350" algn="justLow" rtl="1">
              <a:buFont typeface="+mj-lt"/>
              <a:buAutoNum type="arabicPeriod"/>
            </a:pPr>
            <a:r>
              <a:rPr lang="ar-KW" sz="3000" dirty="0" smtClean="0">
                <a:solidFill>
                  <a:srgbClr val="1F497D"/>
                </a:solidFill>
                <a:latin typeface="Calibri" pitchFamily="34" charset="0"/>
                <a:cs typeface="mohammad bold art 1" pitchFamily="2" charset="-78"/>
              </a:rPr>
              <a:t>تفصيل </a:t>
            </a:r>
            <a:r>
              <a:rPr lang="ar-KW" sz="3000" dirty="0">
                <a:solidFill>
                  <a:srgbClr val="1F497D"/>
                </a:solidFill>
                <a:latin typeface="Calibri" pitchFamily="34" charset="0"/>
                <a:cs typeface="mohammad bold art 1" pitchFamily="2" charset="-78"/>
              </a:rPr>
              <a:t>عن الأسهم محل العرض، وأية حقوق أو قيود مرتبطة بها.</a:t>
            </a:r>
            <a:endParaRPr lang="en-US" sz="3000" dirty="0">
              <a:solidFill>
                <a:srgbClr val="1F497D"/>
              </a:solidFill>
              <a:latin typeface="Calibri" pitchFamily="34" charset="0"/>
              <a:cs typeface="mohammad bold art 1" pitchFamily="2" charset="-78"/>
            </a:endParaRPr>
          </a:p>
          <a:p>
            <a:pPr marL="514350" lvl="0" indent="-514350" algn="justLow" rtl="1">
              <a:buFont typeface="+mj-lt"/>
              <a:buAutoNum type="arabicPeriod"/>
            </a:pPr>
            <a:r>
              <a:rPr lang="ar-KW" sz="3000" dirty="0" smtClean="0">
                <a:solidFill>
                  <a:srgbClr val="1F497D"/>
                </a:solidFill>
                <a:latin typeface="Calibri" pitchFamily="34" charset="0"/>
                <a:cs typeface="mohammad bold art 1" pitchFamily="2" charset="-78"/>
              </a:rPr>
              <a:t>إجمالي </a:t>
            </a:r>
            <a:r>
              <a:rPr lang="ar-KW" sz="3000" dirty="0">
                <a:solidFill>
                  <a:srgbClr val="1F497D"/>
                </a:solidFill>
                <a:latin typeface="Calibri" pitchFamily="34" charset="0"/>
                <a:cs typeface="mohammad bold art 1" pitchFamily="2" charset="-78"/>
              </a:rPr>
              <a:t>مبلغ العرض </a:t>
            </a:r>
            <a:r>
              <a:rPr lang="ar-KW" sz="3000" dirty="0" smtClean="0">
                <a:solidFill>
                  <a:srgbClr val="1F497D"/>
                </a:solidFill>
                <a:latin typeface="Calibri" pitchFamily="34" charset="0"/>
                <a:cs typeface="mohammad bold art 1" pitchFamily="2" charset="-78"/>
              </a:rPr>
              <a:t>(</a:t>
            </a:r>
            <a:r>
              <a:rPr lang="ar-KW" sz="3000" b="1" dirty="0" smtClean="0">
                <a:solidFill>
                  <a:srgbClr val="1F497D"/>
                </a:solidFill>
                <a:latin typeface="Calibri" pitchFamily="34" charset="0"/>
                <a:cs typeface="mohammad bold art 1" pitchFamily="2" charset="-78"/>
              </a:rPr>
              <a:t>سعر </a:t>
            </a:r>
            <a:r>
              <a:rPr lang="ar-KW" sz="3000" b="1" dirty="0">
                <a:solidFill>
                  <a:srgbClr val="1F497D"/>
                </a:solidFill>
                <a:latin typeface="Calibri" pitchFamily="34" charset="0"/>
                <a:cs typeface="mohammad bold art 1" pitchFamily="2" charset="-78"/>
              </a:rPr>
              <a:t>العرض </a:t>
            </a:r>
            <a:r>
              <a:rPr lang="en-US" sz="3000" b="1" smtClean="0">
                <a:solidFill>
                  <a:srgbClr val="1F497D"/>
                </a:solidFill>
                <a:latin typeface="Calibri" pitchFamily="34" charset="0"/>
                <a:cs typeface="mohammad bold art 1" pitchFamily="2" charset="-78"/>
              </a:rPr>
              <a:t>x</a:t>
            </a:r>
            <a:r>
              <a:rPr lang="ar-KW" sz="3000" b="1" smtClean="0">
                <a:solidFill>
                  <a:srgbClr val="1F497D"/>
                </a:solidFill>
                <a:latin typeface="Calibri" pitchFamily="34" charset="0"/>
                <a:cs typeface="mohammad bold art 1" pitchFamily="2" charset="-78"/>
              </a:rPr>
              <a:t> </a:t>
            </a:r>
            <a:r>
              <a:rPr lang="ar-KW" sz="3000" b="1" dirty="0">
                <a:solidFill>
                  <a:srgbClr val="1F497D"/>
                </a:solidFill>
                <a:latin typeface="Calibri" pitchFamily="34" charset="0"/>
                <a:cs typeface="mohammad bold art 1" pitchFamily="2" charset="-78"/>
              </a:rPr>
              <a:t>إجمالي عدد الأسهم </a:t>
            </a:r>
            <a:r>
              <a:rPr lang="ar-KW" sz="3000" b="1" dirty="0" smtClean="0">
                <a:solidFill>
                  <a:srgbClr val="1F497D"/>
                </a:solidFill>
                <a:latin typeface="Calibri" pitchFamily="34" charset="0"/>
                <a:cs typeface="mohammad bold art 1" pitchFamily="2" charset="-78"/>
              </a:rPr>
              <a:t>محل </a:t>
            </a:r>
            <a:r>
              <a:rPr lang="ar-KW" sz="3000" b="1" dirty="0">
                <a:solidFill>
                  <a:srgbClr val="1F497D"/>
                </a:solidFill>
                <a:latin typeface="Calibri" pitchFamily="34" charset="0"/>
                <a:cs typeface="mohammad bold art 1" pitchFamily="2" charset="-78"/>
              </a:rPr>
              <a:t>العرض</a:t>
            </a:r>
            <a:r>
              <a:rPr lang="ar-KW" sz="3000" dirty="0">
                <a:solidFill>
                  <a:srgbClr val="1F497D"/>
                </a:solidFill>
                <a:latin typeface="Calibri" pitchFamily="34" charset="0"/>
                <a:cs typeface="mohammad bold art 1" pitchFamily="2" charset="-78"/>
              </a:rPr>
              <a:t>).</a:t>
            </a:r>
            <a:endParaRPr lang="en-US" sz="3000" dirty="0">
              <a:solidFill>
                <a:srgbClr val="1F497D"/>
              </a:solidFill>
              <a:latin typeface="Calibri" pitchFamily="34" charset="0"/>
              <a:cs typeface="mohammad bold art 1" pitchFamily="2" charset="-78"/>
            </a:endParaRPr>
          </a:p>
          <a:p>
            <a:pPr marL="514350" lvl="0" indent="-514350" algn="justLow" rtl="1">
              <a:buFont typeface="+mj-lt"/>
              <a:buAutoNum type="arabicPeriod"/>
            </a:pPr>
            <a:r>
              <a:rPr lang="ar-KW" sz="3000" dirty="0" smtClean="0">
                <a:solidFill>
                  <a:srgbClr val="1F497D"/>
                </a:solidFill>
                <a:latin typeface="Calibri" pitchFamily="34" charset="0"/>
                <a:cs typeface="mohammad bold art 1" pitchFamily="2" charset="-78"/>
              </a:rPr>
              <a:t>وصفاً </a:t>
            </a:r>
            <a:r>
              <a:rPr lang="ar-KW" sz="3000" dirty="0">
                <a:solidFill>
                  <a:srgbClr val="1F497D"/>
                </a:solidFill>
                <a:latin typeface="Calibri" pitchFamily="34" charset="0"/>
                <a:cs typeface="mohammad bold art 1" pitchFamily="2" charset="-78"/>
              </a:rPr>
              <a:t>كاملاً لكيفية تمويل العرض ومصدر التمويل، وتحديد أسماء المقرضين </a:t>
            </a:r>
            <a:r>
              <a:rPr lang="ar-KW" sz="3000" dirty="0" smtClean="0">
                <a:solidFill>
                  <a:srgbClr val="1F497D"/>
                </a:solidFill>
                <a:latin typeface="Calibri" pitchFamily="34" charset="0"/>
                <a:cs typeface="mohammad bold art 1" pitchFamily="2" charset="-78"/>
              </a:rPr>
              <a:t>الرئيسيين </a:t>
            </a:r>
            <a:r>
              <a:rPr lang="ar-KW" sz="3000" dirty="0">
                <a:solidFill>
                  <a:srgbClr val="1F497D"/>
                </a:solidFill>
                <a:latin typeface="Calibri" pitchFamily="34" charset="0"/>
                <a:cs typeface="mohammad bold art 1" pitchFamily="2" charset="-78"/>
              </a:rPr>
              <a:t>أو من يقوم بترتيب التمويل</a:t>
            </a:r>
            <a:r>
              <a:rPr lang="ar-KW" dirty="0">
                <a:solidFill>
                  <a:srgbClr val="1F497D"/>
                </a:solidFill>
                <a:latin typeface="Calibri" pitchFamily="34" charset="0"/>
              </a:rPr>
              <a:t>.</a:t>
            </a:r>
            <a:endParaRPr lang="en-US" dirty="0">
              <a:solidFill>
                <a:srgbClr val="1F497D"/>
              </a:solidFill>
              <a:latin typeface="Calibri" pitchFamily="34" charset="0"/>
            </a:endParaRPr>
          </a:p>
          <a:p>
            <a:pPr marL="0" lvl="0" indent="0" algn="justLow" rtl="1">
              <a:buNone/>
            </a:pPr>
            <a:endParaRPr lang="ar-KW" dirty="0" smtClean="0">
              <a:solidFill>
                <a:srgbClr val="1F497D"/>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5</a:t>
            </a:fld>
            <a:endParaRPr lang="en-GB" dirty="0"/>
          </a:p>
        </p:txBody>
      </p:sp>
    </p:spTree>
    <p:extLst>
      <p:ext uri="{BB962C8B-B14F-4D97-AF65-F5344CB8AC3E}">
        <p14:creationId xmlns:p14="http://schemas.microsoft.com/office/powerpoint/2010/main" val="229052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a:solidFill>
                  <a:srgbClr val="FF0000"/>
                </a:solidFill>
                <a:cs typeface="mohammad bold art 1" pitchFamily="2" charset="-78"/>
              </a:rPr>
              <a:t>متطلبات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startAt="5"/>
            </a:pPr>
            <a:endParaRPr lang="ar-KW" sz="12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5"/>
            </a:pPr>
            <a:endParaRPr lang="ar-KW" sz="12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5"/>
            </a:pPr>
            <a:r>
              <a:rPr lang="ar-KW" sz="3000" dirty="0" smtClean="0">
                <a:solidFill>
                  <a:srgbClr val="1F497D"/>
                </a:solidFill>
                <a:latin typeface="Calibri" pitchFamily="34" charset="0"/>
                <a:cs typeface="mohammad bold art 1" pitchFamily="2" charset="-78"/>
              </a:rPr>
              <a:t>تفصيل </a:t>
            </a:r>
            <a:r>
              <a:rPr lang="ar-KW" sz="3000" dirty="0">
                <a:solidFill>
                  <a:srgbClr val="1F497D"/>
                </a:solidFill>
                <a:latin typeface="Calibri" pitchFamily="34" charset="0"/>
                <a:cs typeface="mohammad bold art 1" pitchFamily="2" charset="-78"/>
              </a:rPr>
              <a:t>عن جميع المستندات المطلوبة والإجراءات الواجب </a:t>
            </a:r>
            <a:r>
              <a:rPr lang="ar-KW" sz="3000" dirty="0" smtClean="0">
                <a:solidFill>
                  <a:srgbClr val="1F497D"/>
                </a:solidFill>
                <a:latin typeface="Calibri" pitchFamily="34" charset="0"/>
                <a:cs typeface="mohammad bold art 1" pitchFamily="2" charset="-78"/>
              </a:rPr>
              <a:t>اتباعها </a:t>
            </a:r>
            <a:r>
              <a:rPr lang="ar-KW" sz="3000" dirty="0">
                <a:solidFill>
                  <a:srgbClr val="1F497D"/>
                </a:solidFill>
                <a:latin typeface="Calibri" pitchFamily="34" charset="0"/>
                <a:cs typeface="mohammad bold art 1" pitchFamily="2" charset="-78"/>
              </a:rPr>
              <a:t>لقبول </a:t>
            </a:r>
            <a:r>
              <a:rPr lang="ar-KW" sz="3000" dirty="0" smtClean="0">
                <a:solidFill>
                  <a:srgbClr val="1F497D"/>
                </a:solidFill>
                <a:latin typeface="Calibri" pitchFamily="34" charset="0"/>
                <a:cs typeface="mohammad bold art 1" pitchFamily="2" charset="-78"/>
              </a:rPr>
              <a:t>العرض.</a:t>
            </a:r>
          </a:p>
          <a:p>
            <a:pPr marL="514350" lvl="0" indent="-514350" algn="justLow" rtl="1">
              <a:buFont typeface="+mj-lt"/>
              <a:buAutoNum type="arabicPeriod" startAt="5"/>
            </a:pPr>
            <a:endParaRPr lang="ar-KW" sz="16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5"/>
            </a:pPr>
            <a:r>
              <a:rPr lang="ar-KW" sz="3000" dirty="0" smtClean="0">
                <a:solidFill>
                  <a:srgbClr val="1F497D"/>
                </a:solidFill>
                <a:latin typeface="Calibri" pitchFamily="34" charset="0"/>
                <a:cs typeface="mohammad bold art 1" pitchFamily="2" charset="-78"/>
              </a:rPr>
              <a:t>بيان </a:t>
            </a:r>
            <a:r>
              <a:rPr lang="ar-KW" sz="3000" dirty="0">
                <a:solidFill>
                  <a:srgbClr val="1F497D"/>
                </a:solidFill>
                <a:latin typeface="Calibri" pitchFamily="34" charset="0"/>
                <a:cs typeface="mohammad bold art 1" pitchFamily="2" charset="-78"/>
              </a:rPr>
              <a:t>بأية شروط أو قيود يخضع لها العرض وأية إجراءات مرتبطة </a:t>
            </a:r>
            <a:r>
              <a:rPr lang="ar-KW" sz="3000" dirty="0" smtClean="0">
                <a:solidFill>
                  <a:srgbClr val="1F497D"/>
                </a:solidFill>
                <a:latin typeface="Calibri" pitchFamily="34" charset="0"/>
                <a:cs typeface="mohammad bold art 1" pitchFamily="2" charset="-78"/>
              </a:rPr>
              <a:t>بها.</a:t>
            </a:r>
          </a:p>
          <a:p>
            <a:pPr marL="514350" lvl="0" indent="-514350" algn="justLow" rtl="1">
              <a:buFont typeface="+mj-lt"/>
              <a:buAutoNum type="arabicPeriod" startAt="5"/>
            </a:pPr>
            <a:endParaRPr lang="ar-KW" sz="18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5"/>
            </a:pPr>
            <a:r>
              <a:rPr lang="ar-KW" sz="3000" dirty="0" smtClean="0">
                <a:solidFill>
                  <a:srgbClr val="1F497D"/>
                </a:solidFill>
                <a:latin typeface="Calibri" pitchFamily="34" charset="0"/>
                <a:cs typeface="mohammad bold art 1" pitchFamily="2" charset="-78"/>
              </a:rPr>
              <a:t>الجدول </a:t>
            </a:r>
            <a:r>
              <a:rPr lang="ar-KW" sz="3000" dirty="0">
                <a:solidFill>
                  <a:srgbClr val="1F497D"/>
                </a:solidFill>
                <a:latin typeface="Calibri" pitchFamily="34" charset="0"/>
                <a:cs typeface="mohammad bold art 1" pitchFamily="2" charset="-78"/>
              </a:rPr>
              <a:t>الزمني لعملية </a:t>
            </a:r>
            <a:r>
              <a:rPr lang="ar-KW" sz="3000" dirty="0" smtClean="0">
                <a:solidFill>
                  <a:srgbClr val="1F497D"/>
                </a:solidFill>
                <a:latin typeface="Calibri" pitchFamily="34" charset="0"/>
                <a:cs typeface="mohammad bold art 1" pitchFamily="2" charset="-78"/>
              </a:rPr>
              <a:t>الاستحواذ</a:t>
            </a:r>
            <a:r>
              <a:rPr lang="ar-KW" sz="3000" dirty="0">
                <a:solidFill>
                  <a:srgbClr val="1F497D"/>
                </a:solidFill>
                <a:latin typeface="Calibri" pitchFamily="34" charset="0"/>
                <a:cs typeface="mohammad bold art 1" pitchFamily="2" charset="-78"/>
              </a:rPr>
              <a:t>.</a:t>
            </a:r>
            <a:endParaRPr lang="en-US" sz="3000" dirty="0">
              <a:solidFill>
                <a:srgbClr val="1F497D"/>
              </a:solidFill>
              <a:latin typeface="Calibri" pitchFamily="34" charset="0"/>
              <a:cs typeface="mohammad bold art 1" pitchFamily="2" charset="-78"/>
            </a:endParaRPr>
          </a:p>
          <a:p>
            <a:pPr marL="514350" lvl="0" indent="-514350" algn="r" rtl="1">
              <a:buFont typeface="+mj-lt"/>
              <a:buAutoNum type="arabicPeriod" startAt="5"/>
            </a:pPr>
            <a:endParaRPr lang="en-US" dirty="0">
              <a:solidFill>
                <a:srgbClr val="1F497D"/>
              </a:solidFill>
              <a:latin typeface="Calibri" pitchFamily="34" charset="0"/>
            </a:endParaRPr>
          </a:p>
          <a:p>
            <a:pPr marL="0" lvl="0" indent="0" algn="just" rtl="1">
              <a:buNone/>
            </a:pPr>
            <a:endParaRPr lang="ar-KW" dirty="0" smtClean="0">
              <a:solidFill>
                <a:srgbClr val="1F497D"/>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6</a:t>
            </a:fld>
            <a:endParaRPr lang="en-GB" dirty="0"/>
          </a:p>
        </p:txBody>
      </p:sp>
    </p:spTree>
    <p:extLst>
      <p:ext uri="{BB962C8B-B14F-4D97-AF65-F5344CB8AC3E}">
        <p14:creationId xmlns:p14="http://schemas.microsoft.com/office/powerpoint/2010/main" val="1777935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متطلبات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startAt="8"/>
            </a:pPr>
            <a:endParaRPr lang="ar-KW" sz="24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8"/>
            </a:pPr>
            <a:r>
              <a:rPr lang="ar-KW" sz="3000" dirty="0" smtClean="0">
                <a:solidFill>
                  <a:srgbClr val="1F497D"/>
                </a:solidFill>
                <a:latin typeface="Calibri" pitchFamily="34" charset="0"/>
                <a:cs typeface="mohammad bold art 1" pitchFamily="2" charset="-78"/>
              </a:rPr>
              <a:t>حصص </a:t>
            </a:r>
            <a:r>
              <a:rPr lang="ar-KW" sz="3000" dirty="0">
                <a:solidFill>
                  <a:srgbClr val="1F497D"/>
                </a:solidFill>
                <a:latin typeface="Calibri" pitchFamily="34" charset="0"/>
                <a:cs typeface="mohammad bold art 1" pitchFamily="2" charset="-78"/>
              </a:rPr>
              <a:t>الملكية وحجم أي أسهم سيطرة لمقدم العرض في الشركة محل </a:t>
            </a:r>
            <a:r>
              <a:rPr lang="ar-KW" sz="3000" dirty="0" smtClean="0">
                <a:solidFill>
                  <a:srgbClr val="1F497D"/>
                </a:solidFill>
                <a:latin typeface="Calibri" pitchFamily="34" charset="0"/>
                <a:cs typeface="mohammad bold art 1" pitchFamily="2" charset="-78"/>
              </a:rPr>
              <a:t>العرض.</a:t>
            </a:r>
          </a:p>
          <a:p>
            <a:pPr marL="514350" lvl="0" indent="-514350" algn="justLow" rtl="1">
              <a:buFont typeface="+mj-lt"/>
              <a:buAutoNum type="arabicPeriod" startAt="8"/>
            </a:pPr>
            <a:endParaRPr lang="ar-KW" sz="105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8"/>
            </a:pPr>
            <a:r>
              <a:rPr lang="ar-KW" sz="3000" dirty="0">
                <a:solidFill>
                  <a:srgbClr val="1F497D"/>
                </a:solidFill>
                <a:latin typeface="Calibri" pitchFamily="34" charset="0"/>
                <a:cs typeface="mohammad bold art 1" pitchFamily="2" charset="-78"/>
              </a:rPr>
              <a:t>حصص الملكية وحجم أي أسهم سيطرة لمقدم العرض، في حالة العرض بمقايضة </a:t>
            </a:r>
            <a:r>
              <a:rPr lang="ar-KW" sz="3000" dirty="0" smtClean="0">
                <a:solidFill>
                  <a:srgbClr val="1F497D"/>
                </a:solidFill>
                <a:latin typeface="Calibri" pitchFamily="34" charset="0"/>
                <a:cs typeface="mohammad bold art 1" pitchFamily="2" charset="-78"/>
              </a:rPr>
              <a:t>الأوراق </a:t>
            </a:r>
            <a:r>
              <a:rPr lang="ar-KW" sz="3000" dirty="0">
                <a:solidFill>
                  <a:srgbClr val="1F497D"/>
                </a:solidFill>
                <a:latin typeface="Calibri" pitchFamily="34" charset="0"/>
                <a:cs typeface="mohammad bold art 1" pitchFamily="2" charset="-78"/>
              </a:rPr>
              <a:t>المالية فقط</a:t>
            </a:r>
            <a:r>
              <a:rPr lang="ar-KW" sz="3000" dirty="0" smtClean="0">
                <a:solidFill>
                  <a:srgbClr val="1F497D"/>
                </a:solidFill>
                <a:latin typeface="Calibri" pitchFamily="34" charset="0"/>
                <a:cs typeface="mohammad bold art 1" pitchFamily="2" charset="-78"/>
              </a:rPr>
              <a:t>.</a:t>
            </a:r>
          </a:p>
          <a:p>
            <a:pPr marL="514350" lvl="0" indent="-514350" algn="just" rtl="1">
              <a:buFont typeface="+mj-lt"/>
              <a:buAutoNum type="arabicPeriod" startAt="8"/>
            </a:pPr>
            <a:endParaRPr lang="en-US" dirty="0" smtClean="0">
              <a:solidFill>
                <a:srgbClr val="1F497D"/>
              </a:solidFill>
              <a:latin typeface="Calibri" pitchFamily="34" charset="0"/>
            </a:endParaRPr>
          </a:p>
          <a:p>
            <a:pPr marL="514350" lvl="0" indent="-514350" algn="r" rtl="1">
              <a:buFont typeface="+mj-lt"/>
              <a:buAutoNum type="arabicPeriod" startAt="8"/>
            </a:pPr>
            <a:endParaRPr lang="en-US" dirty="0">
              <a:solidFill>
                <a:srgbClr val="1F497D"/>
              </a:solidFill>
              <a:latin typeface="Calibri" pitchFamily="34" charset="0"/>
            </a:endParaRPr>
          </a:p>
          <a:p>
            <a:pPr marL="0" lvl="0" indent="0" algn="just" rtl="1">
              <a:buNone/>
            </a:pPr>
            <a:endParaRPr lang="ar-KW" dirty="0" smtClean="0">
              <a:solidFill>
                <a:srgbClr val="1F497D"/>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7</a:t>
            </a:fld>
            <a:endParaRPr lang="en-GB" dirty="0"/>
          </a:p>
        </p:txBody>
      </p:sp>
    </p:spTree>
    <p:extLst>
      <p:ext uri="{BB962C8B-B14F-4D97-AF65-F5344CB8AC3E}">
        <p14:creationId xmlns:p14="http://schemas.microsoft.com/office/powerpoint/2010/main" val="3877190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متطلبات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startAt="10"/>
            </a:pPr>
            <a:endParaRPr lang="ar-KW" sz="1800" dirty="0" smtClean="0">
              <a:solidFill>
                <a:srgbClr val="1F497D"/>
              </a:solidFill>
              <a:latin typeface="Calibri" pitchFamily="34" charset="0"/>
              <a:cs typeface="mohammad bold art 1" pitchFamily="2" charset="-78"/>
            </a:endParaRPr>
          </a:p>
          <a:p>
            <a:pPr marL="514350" lvl="0" indent="-514350" algn="justLow" rtl="1">
              <a:buFont typeface="+mj-lt"/>
              <a:buAutoNum type="arabicPeriod" startAt="10"/>
            </a:pPr>
            <a:r>
              <a:rPr lang="ar-KW" sz="3000" dirty="0" smtClean="0">
                <a:solidFill>
                  <a:srgbClr val="1F497D"/>
                </a:solidFill>
                <a:latin typeface="Calibri" pitchFamily="34" charset="0"/>
                <a:cs typeface="mohammad bold art 1" pitchFamily="2" charset="-78"/>
              </a:rPr>
              <a:t>حصص </a:t>
            </a:r>
            <a:r>
              <a:rPr lang="ar-KW" sz="3000" dirty="0">
                <a:solidFill>
                  <a:srgbClr val="1F497D"/>
                </a:solidFill>
                <a:latin typeface="Calibri" pitchFamily="34" charset="0"/>
                <a:cs typeface="mohammad bold art 1" pitchFamily="2" charset="-78"/>
              </a:rPr>
              <a:t>الملكية وحجم أي أسهم سيطرة في </a:t>
            </a:r>
            <a:r>
              <a:rPr lang="ar-KW" sz="3000" dirty="0" smtClean="0">
                <a:solidFill>
                  <a:srgbClr val="1F497D"/>
                </a:solidFill>
                <a:latin typeface="Calibri" pitchFamily="34" charset="0"/>
                <a:cs typeface="mohammad bold art 1" pitchFamily="2" charset="-78"/>
              </a:rPr>
              <a:t> الشركة </a:t>
            </a:r>
            <a:r>
              <a:rPr lang="ar-KW" sz="3000" dirty="0">
                <a:solidFill>
                  <a:srgbClr val="1F497D"/>
                </a:solidFill>
                <a:latin typeface="Calibri" pitchFamily="34" charset="0"/>
                <a:cs typeface="mohammad bold art 1" pitchFamily="2" charset="-78"/>
              </a:rPr>
              <a:t>محل العرض، يكون لأعضاء مجلس إدارة مقدم العرض مصلحة فيها، أو يمتلكها أو يسيطر عليها أطراف تابعة لمقدم العرض أو متحالفة معه، مع ذكر أسمائهم، أو يمتلكها أو يسيطر عليها أشخاص </a:t>
            </a:r>
            <a:r>
              <a:rPr lang="ar-KW" sz="3000" dirty="0" smtClean="0">
                <a:solidFill>
                  <a:srgbClr val="1F497D"/>
                </a:solidFill>
                <a:latin typeface="Calibri" pitchFamily="34" charset="0"/>
                <a:cs typeface="mohammad bold art 1" pitchFamily="2" charset="-78"/>
              </a:rPr>
              <a:t>التزموا </a:t>
            </a:r>
            <a:r>
              <a:rPr lang="ar-KW" sz="3000" dirty="0">
                <a:solidFill>
                  <a:srgbClr val="1F497D"/>
                </a:solidFill>
                <a:latin typeface="Calibri" pitchFamily="34" charset="0"/>
                <a:cs typeface="mohammad bold art 1" pitchFamily="2" charset="-78"/>
              </a:rPr>
              <a:t>بقبول العرض بشكل غير قابل للإلغاء، وذلك قبل </a:t>
            </a:r>
            <a:r>
              <a:rPr lang="ar-KW" sz="3000" dirty="0" smtClean="0">
                <a:solidFill>
                  <a:srgbClr val="1F497D"/>
                </a:solidFill>
                <a:latin typeface="Calibri" pitchFamily="34" charset="0"/>
                <a:cs typeface="mohammad bold art 1" pitchFamily="2" charset="-78"/>
              </a:rPr>
              <a:t>نشر مستند </a:t>
            </a:r>
            <a:r>
              <a:rPr lang="ar-KW" sz="3000" dirty="0">
                <a:solidFill>
                  <a:srgbClr val="1F497D"/>
                </a:solidFill>
                <a:latin typeface="Calibri" pitchFamily="34" charset="0"/>
                <a:cs typeface="mohammad bold art 1" pitchFamily="2" charset="-78"/>
              </a:rPr>
              <a:t>العرض، مع ذكر </a:t>
            </a:r>
            <a:r>
              <a:rPr lang="ar-KW" sz="3000" dirty="0" smtClean="0">
                <a:solidFill>
                  <a:srgbClr val="1F497D"/>
                </a:solidFill>
                <a:latin typeface="Calibri" pitchFamily="34" charset="0"/>
                <a:cs typeface="mohammad bold art 1" pitchFamily="2" charset="-78"/>
              </a:rPr>
              <a:t>أسمائهم</a:t>
            </a:r>
            <a:r>
              <a:rPr lang="ar-KW" sz="3000" dirty="0">
                <a:solidFill>
                  <a:srgbClr val="1F497D"/>
                </a:solidFill>
                <a:latin typeface="Calibri" pitchFamily="34" charset="0"/>
                <a:cs typeface="mohammad bold art 1" pitchFamily="2" charset="-78"/>
              </a:rPr>
              <a:t>.</a:t>
            </a:r>
            <a:endParaRPr lang="en-US" sz="3000" dirty="0">
              <a:solidFill>
                <a:srgbClr val="1F497D"/>
              </a:solidFill>
              <a:latin typeface="Calibri" pitchFamily="34" charset="0"/>
              <a:cs typeface="mohammad bold art 1" pitchFamily="2" charset="-78"/>
            </a:endParaRPr>
          </a:p>
          <a:p>
            <a:pPr marL="0" lvl="0" indent="0" algn="just" rtl="1">
              <a:buNone/>
            </a:pPr>
            <a:endParaRPr lang="ar-KW" dirty="0" smtClean="0">
              <a:solidFill>
                <a:srgbClr val="1F497D"/>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8</a:t>
            </a:fld>
            <a:endParaRPr lang="en-GB" dirty="0"/>
          </a:p>
        </p:txBody>
      </p:sp>
    </p:spTree>
    <p:extLst>
      <p:ext uri="{BB962C8B-B14F-4D97-AF65-F5344CB8AC3E}">
        <p14:creationId xmlns:p14="http://schemas.microsoft.com/office/powerpoint/2010/main" val="3974094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000" b="1" dirty="0" smtClean="0">
                <a:solidFill>
                  <a:srgbClr val="FF0000"/>
                </a:solidFill>
                <a:cs typeface="mohammad bold art 1" pitchFamily="2" charset="-78"/>
              </a:rPr>
              <a:t>متطلبات مستند العرض</a:t>
            </a:r>
            <a:endParaRPr lang="en-US" sz="3000" b="1" dirty="0">
              <a:solidFill>
                <a:srgbClr val="FF0000"/>
              </a:solidFill>
              <a:cs typeface="mohammad bold art 1" pitchFamily="2" charset="-78"/>
            </a:endParaRPr>
          </a:p>
        </p:txBody>
      </p:sp>
      <p:sp>
        <p:nvSpPr>
          <p:cNvPr id="3" name="Content Placeholder 2"/>
          <p:cNvSpPr>
            <a:spLocks noGrp="1"/>
          </p:cNvSpPr>
          <p:nvPr>
            <p:ph idx="1"/>
          </p:nvPr>
        </p:nvSpPr>
        <p:spPr>
          <a:xfrm>
            <a:off x="419100" y="1412776"/>
            <a:ext cx="8229600" cy="4525963"/>
          </a:xfrm>
        </p:spPr>
        <p:txBody>
          <a:bodyPr>
            <a:noAutofit/>
          </a:bodyPr>
          <a:lstStyle/>
          <a:p>
            <a:pPr marL="514350" lvl="0" indent="-514350" algn="justLow" rtl="1">
              <a:buFont typeface="+mj-lt"/>
              <a:buAutoNum type="arabicPeriod" startAt="11"/>
            </a:pPr>
            <a:endParaRPr lang="ar-KW" sz="1400" b="1" dirty="0" smtClean="0">
              <a:solidFill>
                <a:srgbClr val="1F497D"/>
              </a:solidFill>
              <a:latin typeface="Calibri" pitchFamily="34" charset="0"/>
            </a:endParaRPr>
          </a:p>
          <a:p>
            <a:pPr marL="514350" lvl="0" indent="-514350" algn="justLow" rtl="1">
              <a:buFont typeface="+mj-lt"/>
              <a:buAutoNum type="arabicPeriod" startAt="11"/>
            </a:pPr>
            <a:r>
              <a:rPr lang="ar-KW" sz="3800" b="1" dirty="0" smtClean="0">
                <a:solidFill>
                  <a:srgbClr val="1F497D"/>
                </a:solidFill>
                <a:latin typeface="Calibri" pitchFamily="34" charset="0"/>
              </a:rPr>
              <a:t> </a:t>
            </a:r>
            <a:r>
              <a:rPr lang="ar-KW" sz="3000" b="1" dirty="0">
                <a:solidFill>
                  <a:srgbClr val="1F497D"/>
                </a:solidFill>
                <a:latin typeface="Calibri" pitchFamily="34" charset="0"/>
                <a:cs typeface="mohammad bold art 1" pitchFamily="2" charset="-78"/>
              </a:rPr>
              <a:t>أي معلومات أخرى تطلبها الهيئة:</a:t>
            </a:r>
          </a:p>
          <a:p>
            <a:pPr algn="justLow" rtl="1"/>
            <a:r>
              <a:rPr lang="ar-KW" sz="3000" dirty="0">
                <a:solidFill>
                  <a:srgbClr val="1F497D"/>
                </a:solidFill>
                <a:latin typeface="Calibri" pitchFamily="34" charset="0"/>
                <a:cs typeface="mohammad bold art 1" pitchFamily="2" charset="-78"/>
              </a:rPr>
              <a:t>تعهد بصحة البيانات الواردة في مستند العرض.</a:t>
            </a:r>
          </a:p>
          <a:p>
            <a:pPr algn="justLow" rtl="1"/>
            <a:r>
              <a:rPr lang="ar-KW" sz="3000" dirty="0" smtClean="0">
                <a:solidFill>
                  <a:srgbClr val="1F497D"/>
                </a:solidFill>
                <a:latin typeface="Calibri" pitchFamily="34" charset="0"/>
                <a:cs typeface="mohammad bold art 1" pitchFamily="2" charset="-78"/>
              </a:rPr>
              <a:t>استشارة </a:t>
            </a:r>
            <a:r>
              <a:rPr lang="ar-KW" sz="3000" dirty="0">
                <a:solidFill>
                  <a:srgbClr val="1F497D"/>
                </a:solidFill>
                <a:latin typeface="Calibri" pitchFamily="34" charset="0"/>
                <a:cs typeface="mohammad bold art 1" pitchFamily="2" charset="-78"/>
              </a:rPr>
              <a:t>مقدم العرض بشأن القيمة السوقية المعنية بعد تنفيذ </a:t>
            </a:r>
            <a:r>
              <a:rPr lang="ar-KW" sz="3000" dirty="0" smtClean="0">
                <a:solidFill>
                  <a:srgbClr val="1F497D"/>
                </a:solidFill>
                <a:latin typeface="Calibri" pitchFamily="34" charset="0"/>
                <a:cs typeface="mohammad bold art 1" pitchFamily="2" charset="-78"/>
              </a:rPr>
              <a:t>الاستحواذ</a:t>
            </a:r>
            <a:r>
              <a:rPr lang="ar-KW" sz="3000" dirty="0">
                <a:solidFill>
                  <a:srgbClr val="1F497D"/>
                </a:solidFill>
                <a:latin typeface="Calibri" pitchFamily="34" charset="0"/>
                <a:cs typeface="mohammad bold art 1" pitchFamily="2" charset="-78"/>
              </a:rPr>
              <a:t>.</a:t>
            </a:r>
          </a:p>
          <a:p>
            <a:pPr algn="justLow" rtl="1"/>
            <a:r>
              <a:rPr lang="ar-KW" sz="3000" dirty="0">
                <a:solidFill>
                  <a:srgbClr val="1F497D"/>
                </a:solidFill>
                <a:latin typeface="Calibri" pitchFamily="34" charset="0"/>
                <a:cs typeface="mohammad bold art 1" pitchFamily="2" charset="-78"/>
              </a:rPr>
              <a:t>إقرار وتعهد </a:t>
            </a:r>
            <a:r>
              <a:rPr lang="ar-KW" sz="3000" dirty="0" smtClean="0">
                <a:solidFill>
                  <a:srgbClr val="1F497D"/>
                </a:solidFill>
                <a:latin typeface="Calibri" pitchFamily="34" charset="0"/>
                <a:cs typeface="mohammad bold art 1" pitchFamily="2" charset="-78"/>
              </a:rPr>
              <a:t>بالالتزام </a:t>
            </a:r>
            <a:r>
              <a:rPr lang="ar-KW" sz="3000" dirty="0">
                <a:solidFill>
                  <a:srgbClr val="1F497D"/>
                </a:solidFill>
                <a:latin typeface="Calibri" pitchFamily="34" charset="0"/>
                <a:cs typeface="mohammad bold art 1" pitchFamily="2" charset="-78"/>
              </a:rPr>
              <a:t>بكافة أحكام </a:t>
            </a:r>
            <a:r>
              <a:rPr lang="ar-KW" sz="3000" dirty="0" smtClean="0">
                <a:solidFill>
                  <a:srgbClr val="1F497D"/>
                </a:solidFill>
                <a:latin typeface="Calibri" pitchFamily="34" charset="0"/>
                <a:cs typeface="mohammad bold art 1" pitchFamily="2" charset="-78"/>
              </a:rPr>
              <a:t>القانون رقم 7 لسنة 2010 ولائحته التنفيذية والتعليمات </a:t>
            </a:r>
            <a:r>
              <a:rPr lang="ar-KW" sz="3000" dirty="0">
                <a:solidFill>
                  <a:srgbClr val="1F497D"/>
                </a:solidFill>
                <a:latin typeface="Calibri" pitchFamily="34" charset="0"/>
                <a:cs typeface="mohammad bold art 1" pitchFamily="2" charset="-78"/>
              </a:rPr>
              <a:t>الصادرة.</a:t>
            </a:r>
          </a:p>
          <a:p>
            <a:pPr marL="0" indent="0" algn="justLow"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9</a:t>
            </a:fld>
            <a:endParaRPr lang="en-GB" dirty="0"/>
          </a:p>
        </p:txBody>
      </p:sp>
    </p:spTree>
    <p:extLst>
      <p:ext uri="{BB962C8B-B14F-4D97-AF65-F5344CB8AC3E}">
        <p14:creationId xmlns:p14="http://schemas.microsoft.com/office/powerpoint/2010/main" val="1712080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9269</TotalTime>
  <Words>1918</Words>
  <Application>Microsoft Office PowerPoint</Application>
  <PresentationFormat>On-screen Show (4:3)</PresentationFormat>
  <Paragraphs>402</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ورشـــــة عمــــل </vt:lpstr>
      <vt:lpstr> قائمة البنود التي سيتم عرضها  بورشة العمل: </vt:lpstr>
      <vt:lpstr>PowerPoint Presentation</vt:lpstr>
      <vt:lpstr>PowerPoint Presentation</vt:lpstr>
      <vt:lpstr>متطلبات مستند العرض</vt:lpstr>
      <vt:lpstr>متطلبات مستند العرض</vt:lpstr>
      <vt:lpstr>متطلبات مستند العرض</vt:lpstr>
      <vt:lpstr>متطلبات مستند العرض</vt:lpstr>
      <vt:lpstr>متطلبات مستند العرض</vt:lpstr>
      <vt:lpstr>PowerPoint Presentation</vt:lpstr>
      <vt:lpstr>مرفقات مستند العرض</vt:lpstr>
      <vt:lpstr>مرفقات مستند العرض</vt:lpstr>
      <vt:lpstr>تعارض المصـالح لأعضــــاء  مجلــــس الإدارة</vt:lpstr>
      <vt:lpstr>الاستحواذ عند وجـود أطــراف  ذوي سيطرة فعلية</vt:lpstr>
      <vt:lpstr>الاستحواذ عند وجــود أطـــراف  ذوي سيطرة فعلية</vt:lpstr>
      <vt:lpstr>PowerPoint Presentation</vt:lpstr>
      <vt:lpstr>دفع رسوم دراسة مستند العرض:</vt:lpstr>
      <vt:lpstr>PowerPoint Presentation</vt:lpstr>
      <vt:lpstr>الإعلان عن نشر مستند العرض</vt:lpstr>
      <vt:lpstr>نشر مستند عرض الاستحواذ</vt:lpstr>
      <vt:lpstr>PowerPoint Presentation</vt:lpstr>
      <vt:lpstr>المستندات المتاحة للاطلاع</vt:lpstr>
      <vt:lpstr>المستندات المتاحة للاطلاع</vt:lpstr>
      <vt:lpstr>PowerPoint Presentation</vt:lpstr>
      <vt:lpstr>مستشار الاستثمار</vt:lpstr>
      <vt:lpstr>الاستشارة المستقلة</vt:lpstr>
      <vt:lpstr>حالات تقديم استشارة الاستثمار  المستقلة لمقدمي عرض الاستحواذ</vt:lpstr>
      <vt:lpstr>PowerPoint Presentation</vt:lpstr>
      <vt:lpstr>الاستحواذ الاختياري:</vt:lpstr>
      <vt:lpstr>الاستحواذ الإلزامي:</vt:lpstr>
      <vt:lpstr>PowerPoint Presentation</vt:lpstr>
      <vt:lpstr>الاستحواذ الاختياري:</vt:lpstr>
      <vt:lpstr>الاستحواذ الإلزامي:</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Eman Asaad</cp:lastModifiedBy>
  <cp:revision>161</cp:revision>
  <cp:lastPrinted>2015-04-02T09:57:35Z</cp:lastPrinted>
  <dcterms:created xsi:type="dcterms:W3CDTF">2014-09-25T11:33:14Z</dcterms:created>
  <dcterms:modified xsi:type="dcterms:W3CDTF">2015-04-02T09:59:31Z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2081e75e-d01a-47fd-b3a4-6ce9adad0294</vt:lpwstr>
  </property>
  <property fmtid="{D5CDD505-2E9C-101B-9397-08002B2CF9AE}" pid="3" name="CMAClassification">
    <vt:lpwstr>Internal</vt:lpwstr>
  </property>
</Properties>
</file>